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sldIdLst>
    <p:sldId id="281" r:id="rId2"/>
    <p:sldId id="305" r:id="rId3"/>
    <p:sldId id="306" r:id="rId4"/>
    <p:sldId id="307" r:id="rId5"/>
    <p:sldId id="308" r:id="rId6"/>
    <p:sldId id="315" r:id="rId7"/>
    <p:sldId id="331" r:id="rId8"/>
    <p:sldId id="332" r:id="rId9"/>
    <p:sldId id="333" r:id="rId10"/>
    <p:sldId id="348" r:id="rId11"/>
    <p:sldId id="309" r:id="rId12"/>
    <p:sldId id="316" r:id="rId13"/>
    <p:sldId id="342" r:id="rId14"/>
    <p:sldId id="343" r:id="rId15"/>
    <p:sldId id="334" r:id="rId16"/>
    <p:sldId id="344" r:id="rId17"/>
    <p:sldId id="345" r:id="rId18"/>
    <p:sldId id="346" r:id="rId19"/>
    <p:sldId id="347" r:id="rId20"/>
    <p:sldId id="335" r:id="rId21"/>
    <p:sldId id="341" r:id="rId22"/>
    <p:sldId id="340" r:id="rId23"/>
    <p:sldId id="339" r:id="rId24"/>
    <p:sldId id="338" r:id="rId25"/>
    <p:sldId id="337" r:id="rId26"/>
    <p:sldId id="318" r:id="rId27"/>
    <p:sldId id="319" r:id="rId28"/>
    <p:sldId id="317" r:id="rId29"/>
    <p:sldId id="320" r:id="rId30"/>
    <p:sldId id="321" r:id="rId31"/>
    <p:sldId id="322" r:id="rId32"/>
    <p:sldId id="323" r:id="rId33"/>
    <p:sldId id="324" r:id="rId34"/>
    <p:sldId id="325" r:id="rId35"/>
    <p:sldId id="326" r:id="rId36"/>
    <p:sldId id="330" r:id="rId37"/>
    <p:sldId id="327" r:id="rId38"/>
    <p:sldId id="329" r:id="rId39"/>
    <p:sldId id="311" r:id="rId40"/>
    <p:sldId id="310" r:id="rId41"/>
    <p:sldId id="312" r:id="rId42"/>
    <p:sldId id="31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AD4E"/>
    <a:srgbClr val="C41230"/>
    <a:srgbClr val="182155"/>
    <a:srgbClr val="005288"/>
    <a:srgbClr val="003366"/>
    <a:srgbClr val="002F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02"/>
    <p:restoredTop sz="70656" autoAdjust="0"/>
  </p:normalViewPr>
  <p:slideViewPr>
    <p:cSldViewPr snapToGrid="0" snapToObjects="1">
      <p:cViewPr varScale="1">
        <p:scale>
          <a:sx n="113" d="100"/>
          <a:sy n="113" d="100"/>
        </p:scale>
        <p:origin x="192" y="2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9E9A4-D337-6D4F-876D-AB446A0ECCFD}" type="datetimeFigureOut">
              <a:rPr lang="en-US" smtClean="0"/>
              <a:t>1/17/17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D706A-0DA7-884E-971C-6FF922DCE0A4}" type="slidenum">
              <a:rPr lang="en-US" smtClean="0"/>
              <a:t>‹#›</a:t>
            </a:fld>
            <a:endParaRPr lang="en-US"/>
          </a:p>
        </p:txBody>
      </p:sp>
    </p:spTree>
    <p:extLst>
      <p:ext uri="{BB962C8B-B14F-4D97-AF65-F5344CB8AC3E}">
        <p14:creationId xmlns:p14="http://schemas.microsoft.com/office/powerpoint/2010/main" val="96788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0A4662-C1E8-EC44-B38A-62EC5C0ED66E}" type="slidenum">
              <a:rPr lang="en-US" smtClean="0"/>
              <a:t>2</a:t>
            </a:fld>
            <a:endParaRPr lang="en-US"/>
          </a:p>
        </p:txBody>
      </p:sp>
    </p:spTree>
    <p:extLst>
      <p:ext uri="{BB962C8B-B14F-4D97-AF65-F5344CB8AC3E}">
        <p14:creationId xmlns:p14="http://schemas.microsoft.com/office/powerpoint/2010/main" val="123240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31</a:t>
            </a:fld>
            <a:endParaRPr lang="en-US"/>
          </a:p>
        </p:txBody>
      </p:sp>
    </p:spTree>
    <p:extLst>
      <p:ext uri="{BB962C8B-B14F-4D97-AF65-F5344CB8AC3E}">
        <p14:creationId xmlns:p14="http://schemas.microsoft.com/office/powerpoint/2010/main" val="595918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These contexts do not explicitly express the relationships we are looking for, so it would be very hard for a human to design rules for identifying them.  But they do express relationships implicitly. </a:t>
            </a:r>
          </a:p>
          <a:p>
            <a:r>
              <a:rPr lang="sk-SK"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To use the first example, if Adobe is plugging a bunch of security holes in some software, the software is probably produced by Adobe.  The word2vec representation of the middle context should abstract that the middle context in the first example is about fixing security problems, and the learner should be able to predict the entities’ relationship from this.</a:t>
            </a:r>
          </a:p>
          <a:p>
            <a:r>
              <a:rPr lang="sk-SK"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32</a:t>
            </a:fld>
            <a:endParaRPr lang="en-US"/>
          </a:p>
        </p:txBody>
      </p:sp>
    </p:spTree>
    <p:extLst>
      <p:ext uri="{BB962C8B-B14F-4D97-AF65-F5344CB8AC3E}">
        <p14:creationId xmlns:p14="http://schemas.microsoft.com/office/powerpoint/2010/main" val="1086328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33</a:t>
            </a:fld>
            <a:endParaRPr lang="en-US"/>
          </a:p>
        </p:txBody>
      </p:sp>
    </p:spTree>
    <p:extLst>
      <p:ext uri="{BB962C8B-B14F-4D97-AF65-F5344CB8AC3E}">
        <p14:creationId xmlns:p14="http://schemas.microsoft.com/office/powerpoint/2010/main" val="221917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also note that,</a:t>
            </a:r>
            <a:r>
              <a:rPr lang="en-US" baseline="0" dirty="0" smtClean="0"/>
              <a:t> even though this seems like a lot of SVMs, this also only has to be done once once we’ve got enough training data.  We save models trained on the training data using all combinations of these parameters so they can quickly be applied to new documents.</a:t>
            </a:r>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35</a:t>
            </a:fld>
            <a:endParaRPr lang="en-US"/>
          </a:p>
        </p:txBody>
      </p:sp>
    </p:spTree>
    <p:extLst>
      <p:ext uri="{BB962C8B-B14F-4D97-AF65-F5344CB8AC3E}">
        <p14:creationId xmlns:p14="http://schemas.microsoft.com/office/powerpoint/2010/main" val="875937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Stucco 2.0</a:t>
            </a:r>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38</a:t>
            </a:fld>
            <a:endParaRPr lang="en-US"/>
          </a:p>
        </p:txBody>
      </p:sp>
    </p:spTree>
    <p:extLst>
      <p:ext uri="{BB962C8B-B14F-4D97-AF65-F5344CB8AC3E}">
        <p14:creationId xmlns:p14="http://schemas.microsoft.com/office/powerpoint/2010/main" val="836303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41</a:t>
            </a:fld>
            <a:endParaRPr lang="en-US"/>
          </a:p>
        </p:txBody>
      </p:sp>
    </p:spTree>
    <p:extLst>
      <p:ext uri="{BB962C8B-B14F-4D97-AF65-F5344CB8AC3E}">
        <p14:creationId xmlns:p14="http://schemas.microsoft.com/office/powerpoint/2010/main" val="917304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analysts have a variety of different automated systems to assist them in keeping networks safe. </a:t>
            </a:r>
          </a:p>
          <a:p>
            <a:r>
              <a:rPr lang="en-US" dirty="0" smtClean="0"/>
              <a:t>- Host based intrusion detection</a:t>
            </a:r>
          </a:p>
          <a:p>
            <a:r>
              <a:rPr lang="en-US" dirty="0" smtClean="0"/>
              <a:t>- NIDs </a:t>
            </a:r>
          </a:p>
          <a:p>
            <a:r>
              <a:rPr lang="en-US" dirty="0" smtClean="0"/>
              <a:t>- Firewalls </a:t>
            </a:r>
          </a:p>
          <a:p>
            <a:r>
              <a:rPr lang="en-US" dirty="0" smtClean="0"/>
              <a:t>- various logs, .. </a:t>
            </a:r>
          </a:p>
          <a:p>
            <a:endParaRPr lang="en-US" dirty="0" smtClean="0"/>
          </a:p>
          <a:p>
            <a:r>
              <a:rPr lang="en-US" dirty="0" smtClean="0"/>
              <a:t>But a large amount of manual investigations that are undertaken in order to make sense of their data. </a:t>
            </a:r>
          </a:p>
          <a:p>
            <a:r>
              <a:rPr lang="en-US" dirty="0" smtClean="0"/>
              <a:t>Typical example, here. can see a little bit of information - IRC... </a:t>
            </a:r>
            <a:endParaRPr lang="en-US" dirty="0"/>
          </a:p>
        </p:txBody>
      </p:sp>
      <p:sp>
        <p:nvSpPr>
          <p:cNvPr id="4" name="Slide Number Placeholder 3"/>
          <p:cNvSpPr>
            <a:spLocks noGrp="1"/>
          </p:cNvSpPr>
          <p:nvPr>
            <p:ph type="sldNum" sz="quarter" idx="10"/>
          </p:nvPr>
        </p:nvSpPr>
        <p:spPr/>
        <p:txBody>
          <a:bodyPr/>
          <a:lstStyle/>
          <a:p>
            <a:fld id="{6D0A4662-C1E8-EC44-B38A-62EC5C0ED66E}" type="slidenum">
              <a:rPr lang="en-US" smtClean="0"/>
              <a:t>3</a:t>
            </a:fld>
            <a:endParaRPr lang="en-US"/>
          </a:p>
        </p:txBody>
      </p:sp>
    </p:spTree>
    <p:extLst>
      <p:ext uri="{BB962C8B-B14F-4D97-AF65-F5344CB8AC3E}">
        <p14:creationId xmlns:p14="http://schemas.microsoft.com/office/powerpoint/2010/main" val="210342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Collectors: RSS, web scraping, file downloads</a:t>
            </a:r>
          </a:p>
          <a:p>
            <a:endParaRPr lang="en-US" dirty="0"/>
          </a:p>
        </p:txBody>
      </p:sp>
      <p:sp>
        <p:nvSpPr>
          <p:cNvPr id="4" name="Slide Number Placeholder 3"/>
          <p:cNvSpPr>
            <a:spLocks noGrp="1"/>
          </p:cNvSpPr>
          <p:nvPr>
            <p:ph type="sldNum" sz="quarter" idx="10"/>
          </p:nvPr>
        </p:nvSpPr>
        <p:spPr/>
        <p:txBody>
          <a:bodyPr/>
          <a:lstStyle/>
          <a:p>
            <a:fld id="{AED52268-D968-404C-8725-F87955664BFD}" type="slidenum">
              <a:rPr lang="en-US" smtClean="0"/>
              <a:pPr/>
              <a:t>5</a:t>
            </a:fld>
            <a:endParaRPr lang="en-US"/>
          </a:p>
        </p:txBody>
      </p:sp>
    </p:spTree>
    <p:extLst>
      <p:ext uri="{BB962C8B-B14F-4D97-AF65-F5344CB8AC3E}">
        <p14:creationId xmlns:p14="http://schemas.microsoft.com/office/powerpoint/2010/main" val="28276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10</a:t>
            </a:fld>
            <a:endParaRPr lang="en-US"/>
          </a:p>
        </p:txBody>
      </p:sp>
    </p:spTree>
    <p:extLst>
      <p:ext uri="{BB962C8B-B14F-4D97-AF65-F5344CB8AC3E}">
        <p14:creationId xmlns:p14="http://schemas.microsoft.com/office/powerpoint/2010/main" val="168435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 is to click</a:t>
            </a:r>
            <a:r>
              <a:rPr lang="en-US" baseline="0" dirty="0" smtClean="0"/>
              <a:t> link and start the build– encourage others to see set it up. </a:t>
            </a:r>
          </a:p>
          <a:p>
            <a:r>
              <a:rPr lang="en-US" baseline="0" dirty="0" smtClean="0"/>
              <a:t>Need to update bullets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11</a:t>
            </a:fld>
            <a:endParaRPr lang="en-US"/>
          </a:p>
        </p:txBody>
      </p:sp>
    </p:spTree>
    <p:extLst>
      <p:ext uri="{BB962C8B-B14F-4D97-AF65-F5344CB8AC3E}">
        <p14:creationId xmlns:p14="http://schemas.microsoft.com/office/powerpoint/2010/main" val="1300292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Delete/integrate w/ </a:t>
            </a:r>
            <a:r>
              <a:rPr lang="en-US" dirty="0" err="1" smtClean="0"/>
              <a:t>pvs</a:t>
            </a:r>
            <a:r>
              <a:rPr lang="en-US" dirty="0" smtClean="0"/>
              <a:t> slide </a:t>
            </a:r>
          </a:p>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12</a:t>
            </a:fld>
            <a:endParaRPr lang="en-US"/>
          </a:p>
        </p:txBody>
      </p:sp>
    </p:spTree>
    <p:extLst>
      <p:ext uri="{BB962C8B-B14F-4D97-AF65-F5344CB8AC3E}">
        <p14:creationId xmlns:p14="http://schemas.microsoft.com/office/powerpoint/2010/main" val="1215900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bullet: </a:t>
            </a:r>
          </a:p>
          <a:p>
            <a:r>
              <a:rPr lang="en-US" dirty="0" smtClean="0"/>
              <a:t>Stix</a:t>
            </a:r>
            <a:r>
              <a:rPr lang="en-US" baseline="0" dirty="0" smtClean="0"/>
              <a:t> import was supported </a:t>
            </a:r>
            <a:r>
              <a:rPr lang="en-US" baseline="0" dirty="0" err="1" smtClean="0"/>
              <a:t>lsat</a:t>
            </a:r>
            <a:r>
              <a:rPr lang="en-US" baseline="0" dirty="0" smtClean="0"/>
              <a:t> summer </a:t>
            </a:r>
          </a:p>
          <a:p>
            <a:endParaRPr lang="en-US" baseline="0" dirty="0" smtClean="0"/>
          </a:p>
          <a:p>
            <a:endParaRPr lang="en-US" baseline="0" dirty="0" smtClean="0"/>
          </a:p>
          <a:p>
            <a:r>
              <a:rPr lang="en-US" baseline="0" dirty="0" smtClean="0"/>
              <a:t>Now can export </a:t>
            </a:r>
            <a:r>
              <a:rPr lang="en-US" baseline="0" dirty="0" err="1" smtClean="0"/>
              <a:t>stixs</a:t>
            </a:r>
            <a:r>
              <a:rPr lang="en-US" baseline="0" dirty="0" smtClean="0"/>
              <a:t> !! </a:t>
            </a:r>
          </a:p>
          <a:p>
            <a:r>
              <a:rPr lang="en-US" baseline="0" dirty="0" smtClean="0"/>
              <a:t>	--Masha’s bullets/ details? </a:t>
            </a:r>
          </a:p>
          <a:p>
            <a:r>
              <a:rPr lang="en-US" baseline="0" dirty="0" smtClean="0"/>
              <a:t>	--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15</a:t>
            </a:fld>
            <a:endParaRPr lang="en-US"/>
          </a:p>
        </p:txBody>
      </p:sp>
    </p:spTree>
    <p:extLst>
      <p:ext uri="{BB962C8B-B14F-4D97-AF65-F5344CB8AC3E}">
        <p14:creationId xmlns:p14="http://schemas.microsoft.com/office/powerpoint/2010/main" val="1857378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Redo to include User Interface</a:t>
            </a:r>
            <a:r>
              <a:rPr lang="en-US" baseline="0" dirty="0" smtClean="0"/>
              <a:t> updates </a:t>
            </a:r>
          </a:p>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25</a:t>
            </a:fld>
            <a:endParaRPr lang="en-US"/>
          </a:p>
        </p:txBody>
      </p:sp>
    </p:spTree>
    <p:extLst>
      <p:ext uri="{BB962C8B-B14F-4D97-AF65-F5344CB8AC3E}">
        <p14:creationId xmlns:p14="http://schemas.microsoft.com/office/powerpoint/2010/main" val="152172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706A-0DA7-884E-971C-6FF922DCE0A4}" type="slidenum">
              <a:rPr lang="en-US" smtClean="0"/>
              <a:t>27</a:t>
            </a:fld>
            <a:endParaRPr lang="en-US"/>
          </a:p>
        </p:txBody>
      </p:sp>
    </p:spTree>
    <p:extLst>
      <p:ext uri="{BB962C8B-B14F-4D97-AF65-F5344CB8AC3E}">
        <p14:creationId xmlns:p14="http://schemas.microsoft.com/office/powerpoint/2010/main" val="108765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DividerPage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35000" y="1743075"/>
            <a:ext cx="7772400" cy="1470025"/>
          </a:xfrm>
        </p:spPr>
        <p:txBody>
          <a:bodyPr/>
          <a:lstStyle>
            <a:lvl1pPr algn="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C5CEA497-5022-8D4E-A045-41C89ECDE1B2}" type="datetime1">
              <a:rPr lang="en-US" smtClean="0"/>
              <a:t>1/17/17</a:t>
            </a:fld>
            <a:endParaRPr lang="en-US"/>
          </a:p>
        </p:txBody>
      </p:sp>
      <p:sp>
        <p:nvSpPr>
          <p:cNvPr id="5" name="Footer Placeholder 4"/>
          <p:cNvSpPr>
            <a:spLocks noGrp="1"/>
          </p:cNvSpPr>
          <p:nvPr>
            <p:ph type="ftr" sz="quarter" idx="11"/>
          </p:nvPr>
        </p:nvSpPr>
        <p:spPr/>
        <p:txBody>
          <a:bodyPr/>
          <a:lstStyle/>
          <a:p>
            <a:r>
              <a:rPr lang="en-US" smtClean="0"/>
              <a:t>DHS S&amp;T Cyber Security Division | 2016 R&amp;D Showcase &amp; Technical Workshop</a:t>
            </a:r>
            <a:endParaRPr lang="en-US"/>
          </a:p>
        </p:txBody>
      </p:sp>
      <p:sp>
        <p:nvSpPr>
          <p:cNvPr id="6" name="Slide Number Placeholder 5"/>
          <p:cNvSpPr>
            <a:spLocks noGrp="1"/>
          </p:cNvSpPr>
          <p:nvPr>
            <p:ph type="sldNum" sz="quarter" idx="12"/>
          </p:nvPr>
        </p:nvSpPr>
        <p:spPr/>
        <p:txBody>
          <a:bodyPr/>
          <a:lstStyle/>
          <a:p>
            <a:fld id="{27A816F8-0088-644E-BE74-38BEAB893A5F}" type="slidenum">
              <a:rPr lang="en-US" smtClean="0"/>
              <a:t>‹#›</a:t>
            </a:fld>
            <a:endParaRPr lang="en-US"/>
          </a:p>
        </p:txBody>
      </p:sp>
    </p:spTree>
    <p:extLst>
      <p:ext uri="{BB962C8B-B14F-4D97-AF65-F5344CB8AC3E}">
        <p14:creationId xmlns:p14="http://schemas.microsoft.com/office/powerpoint/2010/main" val="1799745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ividerPage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lgn="l">
              <a:defRPr>
                <a:solidFill>
                  <a:srgbClr val="FBAD4E"/>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457200" y="6356350"/>
            <a:ext cx="5562600" cy="365125"/>
          </a:xfrm>
        </p:spPr>
        <p:txBody>
          <a:bodyPr/>
          <a:lstStyle>
            <a:lvl1pPr>
              <a:defRPr>
                <a:solidFill>
                  <a:schemeClr val="bg1"/>
                </a:solidFill>
              </a:defRPr>
            </a:lvl1pPr>
          </a:lstStyle>
          <a:p>
            <a:r>
              <a:rPr lang="en-US" smtClean="0"/>
              <a:t>DHS S&amp;T Cyber Security Division | 2016 R&amp;D Showcase &amp; Technical Workshop</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A816F8-0088-644E-BE74-38BEAB893A5F}" type="slidenum">
              <a:rPr lang="en-US" smtClean="0"/>
              <a:pPr/>
              <a:t>‹#›</a:t>
            </a:fld>
            <a:endParaRPr lang="en-US"/>
          </a:p>
        </p:txBody>
      </p:sp>
    </p:spTree>
    <p:extLst>
      <p:ext uri="{BB962C8B-B14F-4D97-AF65-F5344CB8AC3E}">
        <p14:creationId xmlns:p14="http://schemas.microsoft.com/office/powerpoint/2010/main" val="338300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1" name="Picture 10" descr="Heade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734056"/>
          </a:xfrm>
          <a:prstGeom prst="rect">
            <a:avLst/>
          </a:prstGeom>
        </p:spPr>
      </p:pic>
      <p:sp>
        <p:nvSpPr>
          <p:cNvPr id="2" name="Title 1"/>
          <p:cNvSpPr>
            <a:spLocks noGrp="1"/>
          </p:cNvSpPr>
          <p:nvPr>
            <p:ph type="title"/>
          </p:nvPr>
        </p:nvSpPr>
        <p:spPr>
          <a:xfrm>
            <a:off x="571500" y="274638"/>
            <a:ext cx="8229600" cy="1143000"/>
          </a:xfrm>
        </p:spPr>
        <p:txBody>
          <a:bodyPr/>
          <a:lstStyle>
            <a:lvl1pPr algn="l">
              <a:defRPr>
                <a:solidFill>
                  <a:srgbClr val="FBAD4E"/>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71500" y="1600200"/>
            <a:ext cx="39243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3"/>
          <p:cNvSpPr>
            <a:spLocks noGrp="1"/>
          </p:cNvSpPr>
          <p:nvPr>
            <p:ph type="ftr" sz="quarter" idx="11"/>
          </p:nvPr>
        </p:nvSpPr>
        <p:spPr>
          <a:xfrm>
            <a:off x="571500" y="6356350"/>
            <a:ext cx="5880100" cy="365125"/>
          </a:xfrm>
        </p:spPr>
        <p:txBody>
          <a:bodyPr/>
          <a:lstStyle>
            <a:lvl1pPr>
              <a:defRPr>
                <a:latin typeface="Franklin Gothic Book" panose="020B0503020102020204" pitchFamily="34" charset="0"/>
              </a:defRPr>
            </a:lvl1pPr>
          </a:lstStyle>
          <a:p>
            <a:pPr algn="l"/>
            <a:r>
              <a:rPr lang="en-US" dirty="0" smtClean="0"/>
              <a:t>DHS S&amp;T Cyber Security Division | 2016 R&amp;D Showcase &amp; Technical Workshop</a:t>
            </a:r>
            <a:endParaRPr lang="en-US" dirty="0"/>
          </a:p>
        </p:txBody>
      </p:sp>
      <p:sp>
        <p:nvSpPr>
          <p:cNvPr id="9" name="Slide Number Placeholder 4"/>
          <p:cNvSpPr>
            <a:spLocks noGrp="1"/>
          </p:cNvSpPr>
          <p:nvPr>
            <p:ph type="sldNum" sz="quarter" idx="12"/>
          </p:nvPr>
        </p:nvSpPr>
        <p:spPr>
          <a:xfrm>
            <a:off x="6553200" y="6356350"/>
            <a:ext cx="2133600" cy="365125"/>
          </a:xfrm>
        </p:spPr>
        <p:txBody>
          <a:bodyPr/>
          <a:lstStyle/>
          <a:p>
            <a:fld id="{27A816F8-0088-644E-BE74-38BEAB893A5F}" type="slidenum">
              <a:rPr lang="en-US" smtClean="0"/>
              <a:t>‹#›</a:t>
            </a:fld>
            <a:endParaRPr lang="en-US"/>
          </a:p>
        </p:txBody>
      </p:sp>
      <p:sp>
        <p:nvSpPr>
          <p:cNvPr id="10" name="Content Placeholder 2"/>
          <p:cNvSpPr>
            <a:spLocks noGrp="1"/>
          </p:cNvSpPr>
          <p:nvPr>
            <p:ph sz="half" idx="13"/>
          </p:nvPr>
        </p:nvSpPr>
        <p:spPr>
          <a:xfrm>
            <a:off x="4648200" y="1600200"/>
            <a:ext cx="41529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3615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Heade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734056"/>
          </a:xfrm>
          <a:prstGeom prst="rect">
            <a:avLst/>
          </a:prstGeom>
        </p:spPr>
      </p:pic>
      <p:sp>
        <p:nvSpPr>
          <p:cNvPr id="3" name="Text Placeholder 2"/>
          <p:cNvSpPr>
            <a:spLocks noGrp="1"/>
          </p:cNvSpPr>
          <p:nvPr>
            <p:ph type="body" idx="1"/>
          </p:nvPr>
        </p:nvSpPr>
        <p:spPr>
          <a:xfrm>
            <a:off x="571500" y="1535113"/>
            <a:ext cx="3924300" cy="959643"/>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2"/>
          <p:cNvSpPr>
            <a:spLocks noGrp="1"/>
          </p:cNvSpPr>
          <p:nvPr>
            <p:ph sz="half" idx="13"/>
          </p:nvPr>
        </p:nvSpPr>
        <p:spPr>
          <a:xfrm>
            <a:off x="571500" y="2527300"/>
            <a:ext cx="3924300" cy="3682999"/>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sz="half" idx="14"/>
          </p:nvPr>
        </p:nvSpPr>
        <p:spPr>
          <a:xfrm>
            <a:off x="4648200" y="2527300"/>
            <a:ext cx="4152900" cy="3682999"/>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2"/>
          <p:cNvSpPr>
            <a:spLocks noGrp="1"/>
          </p:cNvSpPr>
          <p:nvPr>
            <p:ph type="body" idx="15"/>
          </p:nvPr>
        </p:nvSpPr>
        <p:spPr>
          <a:xfrm>
            <a:off x="4648200" y="1535113"/>
            <a:ext cx="4152900" cy="959643"/>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4" name="Footer Placeholder 3"/>
          <p:cNvSpPr>
            <a:spLocks noGrp="1"/>
          </p:cNvSpPr>
          <p:nvPr>
            <p:ph type="ftr" sz="quarter" idx="11"/>
          </p:nvPr>
        </p:nvSpPr>
        <p:spPr>
          <a:xfrm>
            <a:off x="571500" y="6356350"/>
            <a:ext cx="5880100" cy="365125"/>
          </a:xfrm>
        </p:spPr>
        <p:txBody>
          <a:bodyPr/>
          <a:lstStyle>
            <a:lvl1pPr>
              <a:defRPr>
                <a:latin typeface="Franklin Gothic Book" panose="020B0503020102020204" pitchFamily="34" charset="0"/>
              </a:defRPr>
            </a:lvl1pPr>
          </a:lstStyle>
          <a:p>
            <a:pPr algn="l"/>
            <a:r>
              <a:rPr lang="en-US" dirty="0" smtClean="0"/>
              <a:t>DHS S&amp;T Cyber Security Division | 2016 R&amp;D Showcase &amp; Technical Workshop</a:t>
            </a:r>
            <a:endParaRPr lang="en-US" dirty="0"/>
          </a:p>
        </p:txBody>
      </p:sp>
      <p:sp>
        <p:nvSpPr>
          <p:cNvPr id="15" name="Slide Number Placeholder 4"/>
          <p:cNvSpPr>
            <a:spLocks noGrp="1"/>
          </p:cNvSpPr>
          <p:nvPr>
            <p:ph type="sldNum" sz="quarter" idx="12"/>
          </p:nvPr>
        </p:nvSpPr>
        <p:spPr>
          <a:xfrm>
            <a:off x="6553200" y="6356350"/>
            <a:ext cx="2133600" cy="365125"/>
          </a:xfrm>
        </p:spPr>
        <p:txBody>
          <a:bodyPr/>
          <a:lstStyle/>
          <a:p>
            <a:fld id="{27A816F8-0088-644E-BE74-38BEAB893A5F}" type="slidenum">
              <a:rPr lang="en-US" smtClean="0"/>
              <a:t>‹#›</a:t>
            </a:fld>
            <a:endParaRPr lang="en-US"/>
          </a:p>
        </p:txBody>
      </p:sp>
      <p:sp>
        <p:nvSpPr>
          <p:cNvPr id="16" name="Title 1"/>
          <p:cNvSpPr>
            <a:spLocks noGrp="1"/>
          </p:cNvSpPr>
          <p:nvPr>
            <p:ph type="title"/>
          </p:nvPr>
        </p:nvSpPr>
        <p:spPr>
          <a:xfrm>
            <a:off x="571500" y="274638"/>
            <a:ext cx="8229600" cy="1143000"/>
          </a:xfrm>
        </p:spPr>
        <p:txBody>
          <a:bodyPr/>
          <a:lstStyle>
            <a:lvl1pPr algn="l">
              <a:defRPr>
                <a:solidFill>
                  <a:srgbClr val="FBAD4E"/>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7883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Heade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734056"/>
          </a:xfrm>
          <a:prstGeom prst="rect">
            <a:avLst/>
          </a:prstGeom>
        </p:spPr>
      </p:pic>
      <p:sp>
        <p:nvSpPr>
          <p:cNvPr id="7" name="Content Placeholder 2"/>
          <p:cNvSpPr>
            <a:spLocks noGrp="1"/>
          </p:cNvSpPr>
          <p:nvPr>
            <p:ph sz="half" idx="1"/>
          </p:nvPr>
        </p:nvSpPr>
        <p:spPr>
          <a:xfrm>
            <a:off x="571500" y="1600200"/>
            <a:ext cx="81153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571500" y="274638"/>
            <a:ext cx="8229600" cy="1143000"/>
          </a:xfrm>
        </p:spPr>
        <p:txBody>
          <a:bodyPr/>
          <a:lstStyle>
            <a:lvl1pPr algn="l">
              <a:defRPr>
                <a:solidFill>
                  <a:srgbClr val="FBAD4E"/>
                </a:solidFill>
              </a:defRPr>
            </a:lvl1pPr>
          </a:lstStyle>
          <a:p>
            <a:r>
              <a:rPr lang="en-US" dirty="0" smtClean="0"/>
              <a:t>Click to edit Master title style</a:t>
            </a:r>
            <a:endParaRPr lang="en-US" dirty="0"/>
          </a:p>
        </p:txBody>
      </p:sp>
      <p:sp>
        <p:nvSpPr>
          <p:cNvPr id="10" name="Footer Placeholder 3"/>
          <p:cNvSpPr>
            <a:spLocks noGrp="1"/>
          </p:cNvSpPr>
          <p:nvPr>
            <p:ph type="ftr" sz="quarter" idx="11"/>
          </p:nvPr>
        </p:nvSpPr>
        <p:spPr>
          <a:xfrm>
            <a:off x="571500" y="6356350"/>
            <a:ext cx="5880100" cy="365125"/>
          </a:xfrm>
        </p:spPr>
        <p:txBody>
          <a:bodyPr/>
          <a:lstStyle>
            <a:lvl1pPr>
              <a:defRPr>
                <a:latin typeface="Franklin Gothic Book" panose="020B0503020102020204" pitchFamily="34" charset="0"/>
              </a:defRPr>
            </a:lvl1pPr>
          </a:lstStyle>
          <a:p>
            <a:pPr algn="l"/>
            <a:r>
              <a:rPr lang="en-US" dirty="0" smtClean="0"/>
              <a:t>DHS S&amp;T Cyber Security Division | 2016 R&amp;D Showcase &amp; Technical Workshop</a:t>
            </a:r>
            <a:endParaRPr lang="en-US" dirty="0"/>
          </a:p>
        </p:txBody>
      </p:sp>
      <p:sp>
        <p:nvSpPr>
          <p:cNvPr id="11" name="Slide Number Placeholder 4"/>
          <p:cNvSpPr>
            <a:spLocks noGrp="1"/>
          </p:cNvSpPr>
          <p:nvPr>
            <p:ph type="sldNum" sz="quarter" idx="12"/>
          </p:nvPr>
        </p:nvSpPr>
        <p:spPr>
          <a:xfrm>
            <a:off x="6553200" y="6356350"/>
            <a:ext cx="2133600" cy="365125"/>
          </a:xfrm>
        </p:spPr>
        <p:txBody>
          <a:bodyPr/>
          <a:lstStyle/>
          <a:p>
            <a:fld id="{27A816F8-0088-644E-BE74-38BEAB893A5F}" type="slidenum">
              <a:rPr lang="en-US" smtClean="0"/>
              <a:t>‹#›</a:t>
            </a:fld>
            <a:endParaRPr lang="en-US"/>
          </a:p>
        </p:txBody>
      </p:sp>
    </p:spTree>
    <p:extLst>
      <p:ext uri="{BB962C8B-B14F-4D97-AF65-F5344CB8AC3E}">
        <p14:creationId xmlns:p14="http://schemas.microsoft.com/office/powerpoint/2010/main" val="2044284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descr="Heade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2734056"/>
          </a:xfrm>
          <a:prstGeom prst="rect">
            <a:avLst/>
          </a:prstGeom>
        </p:spPr>
      </p:pic>
      <p:sp>
        <p:nvSpPr>
          <p:cNvPr id="5" name="Footer Placeholder 3"/>
          <p:cNvSpPr>
            <a:spLocks noGrp="1"/>
          </p:cNvSpPr>
          <p:nvPr>
            <p:ph type="ftr" sz="quarter" idx="11"/>
          </p:nvPr>
        </p:nvSpPr>
        <p:spPr>
          <a:xfrm>
            <a:off x="571500" y="6356350"/>
            <a:ext cx="5880100" cy="365125"/>
          </a:xfrm>
        </p:spPr>
        <p:txBody>
          <a:bodyPr/>
          <a:lstStyle>
            <a:lvl1pPr>
              <a:defRPr>
                <a:latin typeface="Franklin Gothic Book" panose="020B0503020102020204" pitchFamily="34" charset="0"/>
              </a:defRPr>
            </a:lvl1pPr>
          </a:lstStyle>
          <a:p>
            <a:pPr algn="l"/>
            <a:r>
              <a:rPr lang="en-US" dirty="0" smtClean="0"/>
              <a:t>DHS S&amp;T Cyber Security Division | 2016 R&amp;D Showcase &amp; Technical Workshop</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fld id="{27A816F8-0088-644E-BE74-38BEAB893A5F}" type="slidenum">
              <a:rPr lang="en-US" smtClean="0"/>
              <a:t>‹#›</a:t>
            </a:fld>
            <a:endParaRPr lang="en-US"/>
          </a:p>
        </p:txBody>
      </p:sp>
      <p:sp>
        <p:nvSpPr>
          <p:cNvPr id="8" name="Content Placeholder 2"/>
          <p:cNvSpPr>
            <a:spLocks noGrp="1"/>
          </p:cNvSpPr>
          <p:nvPr>
            <p:ph sz="half" idx="1"/>
          </p:nvPr>
        </p:nvSpPr>
        <p:spPr>
          <a:xfrm>
            <a:off x="571500" y="1600200"/>
            <a:ext cx="39243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half" idx="13"/>
          </p:nvPr>
        </p:nvSpPr>
        <p:spPr>
          <a:xfrm>
            <a:off x="4737100" y="1600200"/>
            <a:ext cx="4038600" cy="4525963"/>
          </a:xfrm>
        </p:spPr>
        <p:txBody>
          <a:bodyPr/>
          <a:lstStyle>
            <a:lvl1pPr marL="342900" indent="-342900">
              <a:buClr>
                <a:schemeClr val="tx1">
                  <a:lumMod val="75000"/>
                  <a:lumOff val="25000"/>
                </a:schemeClr>
              </a:buClr>
              <a:buSzPct val="100000"/>
              <a:buFont typeface="Wingdings" panose="05000000000000000000" pitchFamily="2" charset="2"/>
              <a:buChar char="§"/>
              <a:defRPr sz="2800">
                <a:solidFill>
                  <a:schemeClr val="tx1">
                    <a:lumMod val="65000"/>
                    <a:lumOff val="35000"/>
                  </a:schemeClr>
                </a:solidFill>
                <a:latin typeface="Arial" panose="020B0604020202020204" pitchFamily="34" charset="0"/>
                <a:cs typeface="Arial" panose="020B0604020202020204" pitchFamily="34" charset="0"/>
              </a:defRPr>
            </a:lvl1pPr>
            <a:lvl2pPr marL="742950" indent="-285750">
              <a:buSzPct val="57000"/>
              <a:buFont typeface="Wingdings" panose="05000000000000000000" pitchFamily="2" charset="2"/>
              <a:buChar char="q"/>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SzPct val="60000"/>
              <a:buFont typeface="Wingdings" panose="05000000000000000000" pitchFamily="2" charset="2"/>
              <a:buChar char="q"/>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sz="1800">
                <a:solidFill>
                  <a:schemeClr val="tx1">
                    <a:lumMod val="50000"/>
                    <a:lumOff val="50000"/>
                  </a:schemeClr>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endParaRPr lang="en-US" dirty="0"/>
          </a:p>
        </p:txBody>
      </p:sp>
      <p:sp>
        <p:nvSpPr>
          <p:cNvPr id="10" name="Title 1"/>
          <p:cNvSpPr>
            <a:spLocks noGrp="1"/>
          </p:cNvSpPr>
          <p:nvPr>
            <p:ph type="title"/>
          </p:nvPr>
        </p:nvSpPr>
        <p:spPr>
          <a:xfrm>
            <a:off x="571500" y="274638"/>
            <a:ext cx="8229600" cy="1143000"/>
          </a:xfrm>
        </p:spPr>
        <p:txBody>
          <a:bodyPr/>
          <a:lstStyle>
            <a:lvl1pPr algn="l">
              <a:defRPr>
                <a:solidFill>
                  <a:srgbClr val="FBAD4E"/>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54754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1C1485-7E23-AD49-BC52-38B6E1234B2D}" type="datetime1">
              <a:rPr lang="en-US" smtClean="0"/>
              <a:t>1/17/17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DHS S&amp;T Cyber Security Division | 2016 R&amp;D Showcase &amp; Technical Workshop</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A816F8-0088-644E-BE74-38BEAB893A5F}" type="slidenum">
              <a:rPr lang="en-US" smtClean="0"/>
              <a:t>‹#›</a:t>
            </a:fld>
            <a:endParaRPr lang="en-US"/>
          </a:p>
        </p:txBody>
      </p:sp>
    </p:spTree>
    <p:extLst>
      <p:ext uri="{BB962C8B-B14F-4D97-AF65-F5344CB8AC3E}">
        <p14:creationId xmlns:p14="http://schemas.microsoft.com/office/powerpoint/2010/main" val="1022563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457200" rtl="0" eaLnBrk="1" latinLnBrk="0" hangingPunct="1">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stucco.github.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f"/><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2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S. Department of Homeland Security seal, Science &amp; Technology " title="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297" y="534475"/>
            <a:ext cx="1549889" cy="657412"/>
          </a:xfrm>
          <a:prstGeom prst="rect">
            <a:avLst/>
          </a:prstGeom>
        </p:spPr>
      </p:pic>
      <p:sp>
        <p:nvSpPr>
          <p:cNvPr id="7" name="TextBox 6"/>
          <p:cNvSpPr txBox="1"/>
          <p:nvPr/>
        </p:nvSpPr>
        <p:spPr>
          <a:xfrm>
            <a:off x="2604740" y="457228"/>
            <a:ext cx="6342936" cy="830998"/>
          </a:xfrm>
          <a:prstGeom prst="rect">
            <a:avLst/>
          </a:prstGeom>
          <a:noFill/>
        </p:spPr>
        <p:txBody>
          <a:bodyPr wrap="square" rtlCol="0">
            <a:spAutoFit/>
          </a:bodyPr>
          <a:lstStyle/>
          <a:p>
            <a:r>
              <a:rPr lang="en-US" sz="2400" dirty="0" smtClean="0">
                <a:solidFill>
                  <a:schemeClr val="bg1"/>
                </a:solidFill>
                <a:latin typeface="Arial Narrow"/>
                <a:cs typeface="Arial Narrow"/>
              </a:rPr>
              <a:t>2016 | Cyber Security Division</a:t>
            </a:r>
          </a:p>
          <a:p>
            <a:r>
              <a:rPr lang="en-US" sz="2400" b="1" dirty="0" smtClean="0">
                <a:solidFill>
                  <a:srgbClr val="FBAD4E"/>
                </a:solidFill>
                <a:latin typeface="Arial Narrow"/>
                <a:cs typeface="Arial Narrow"/>
              </a:rPr>
              <a:t>IMAM Mid Term Meeting</a:t>
            </a:r>
            <a:endParaRPr lang="en-US" sz="2400" b="1" dirty="0">
              <a:solidFill>
                <a:srgbClr val="FBAD4E"/>
              </a:solidFill>
              <a:latin typeface="Arial Narrow"/>
              <a:cs typeface="Arial Narrow"/>
            </a:endParaRPr>
          </a:p>
        </p:txBody>
      </p:sp>
      <p:sp>
        <p:nvSpPr>
          <p:cNvPr id="2" name="Title 1"/>
          <p:cNvSpPr>
            <a:spLocks noGrp="1"/>
          </p:cNvSpPr>
          <p:nvPr>
            <p:ph type="ctrTitle"/>
          </p:nvPr>
        </p:nvSpPr>
        <p:spPr>
          <a:xfrm>
            <a:off x="635000" y="1820425"/>
            <a:ext cx="7772400" cy="1470025"/>
          </a:xfrm>
        </p:spPr>
        <p:txBody>
          <a:bodyPr>
            <a:noAutofit/>
          </a:bodyPr>
          <a:lstStyle/>
          <a:p>
            <a:r>
              <a:rPr lang="en-US" b="1" dirty="0"/>
              <a:t>Stucco</a:t>
            </a:r>
            <a:r>
              <a:rPr lang="en-US" dirty="0"/>
              <a:t/>
            </a:r>
            <a:br>
              <a:rPr lang="en-US" dirty="0"/>
            </a:br>
            <a:r>
              <a:rPr lang="en-US" sz="3200" dirty="0"/>
              <a:t>Collecting and Organizing Security Data for Contextual Understanding</a:t>
            </a:r>
          </a:p>
        </p:txBody>
      </p:sp>
      <p:sp>
        <p:nvSpPr>
          <p:cNvPr id="3" name="Subtitle 2"/>
          <p:cNvSpPr>
            <a:spLocks noGrp="1"/>
          </p:cNvSpPr>
          <p:nvPr>
            <p:ph type="subTitle" idx="4294967295"/>
          </p:nvPr>
        </p:nvSpPr>
        <p:spPr>
          <a:xfrm>
            <a:off x="685800" y="3609892"/>
            <a:ext cx="7721600" cy="2028908"/>
          </a:xfrm>
        </p:spPr>
        <p:txBody>
          <a:bodyPr>
            <a:normAutofit/>
          </a:bodyPr>
          <a:lstStyle/>
          <a:p>
            <a:pPr marL="0" indent="0">
              <a:buNone/>
            </a:pPr>
            <a:r>
              <a:rPr lang="en-US" dirty="0" smtClean="0">
                <a:solidFill>
                  <a:schemeClr val="bg1"/>
                </a:solidFill>
              </a:rPr>
              <a:t>Robert </a:t>
            </a:r>
            <a:r>
              <a:rPr lang="en-US" dirty="0" smtClean="0">
                <a:solidFill>
                  <a:schemeClr val="bg1"/>
                </a:solidFill>
              </a:rPr>
              <a:t>Bridges &amp; Mike </a:t>
            </a:r>
            <a:r>
              <a:rPr lang="en-US" dirty="0" err="1" smtClean="0">
                <a:solidFill>
                  <a:schemeClr val="bg1"/>
                </a:solidFill>
              </a:rPr>
              <a:t>Iannacone</a:t>
            </a:r>
            <a:r>
              <a:rPr lang="en-US" dirty="0">
                <a:solidFill>
                  <a:schemeClr val="bg1"/>
                </a:solidFill>
              </a:rPr>
              <a:t/>
            </a:r>
            <a:br>
              <a:rPr lang="en-US" dirty="0">
                <a:solidFill>
                  <a:schemeClr val="bg1"/>
                </a:solidFill>
              </a:rPr>
            </a:br>
            <a:r>
              <a:rPr lang="en-US" dirty="0">
                <a:solidFill>
                  <a:schemeClr val="bg1"/>
                </a:solidFill>
              </a:rPr>
              <a:t>Oak Ridge National Laboratory</a:t>
            </a:r>
          </a:p>
          <a:p>
            <a:pPr marL="0" indent="0">
              <a:buNone/>
            </a:pPr>
            <a:endParaRPr lang="en-US" sz="2200" i="1" dirty="0">
              <a:solidFill>
                <a:schemeClr val="bg1"/>
              </a:solidFill>
            </a:endParaRPr>
          </a:p>
          <a:p>
            <a:pPr marL="0" indent="0">
              <a:buNone/>
            </a:pPr>
            <a:r>
              <a:rPr lang="en-US" sz="2200" i="1" dirty="0" smtClean="0">
                <a:solidFill>
                  <a:schemeClr val="bg1"/>
                </a:solidFill>
              </a:rPr>
              <a:t>2017-01-30</a:t>
            </a:r>
            <a:endParaRPr lang="en-US" sz="2200" i="1" dirty="0">
              <a:solidFill>
                <a:schemeClr val="bg1"/>
              </a:solidFill>
            </a:endParaRPr>
          </a:p>
        </p:txBody>
      </p:sp>
    </p:spTree>
    <p:extLst>
      <p:ext uri="{BB962C8B-B14F-4D97-AF65-F5344CB8AC3E}">
        <p14:creationId xmlns:p14="http://schemas.microsoft.com/office/powerpoint/2010/main" val="35579816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Use the demonstration instance</a:t>
            </a:r>
          </a:p>
          <a:p>
            <a:pPr lvl="1"/>
            <a:r>
              <a:rPr lang="en-US" dirty="0"/>
              <a:t>http://</a:t>
            </a:r>
            <a:r>
              <a:rPr lang="en-US" dirty="0" err="1"/>
              <a:t>stucco.stanford.edu</a:t>
            </a:r>
            <a:r>
              <a:rPr lang="en-US" dirty="0" smtClean="0"/>
              <a:t>/</a:t>
            </a:r>
          </a:p>
          <a:p>
            <a:r>
              <a:rPr lang="en-US" dirty="0" smtClean="0"/>
              <a:t>Run a pre-configured demonstration VM</a:t>
            </a:r>
          </a:p>
          <a:p>
            <a:pPr lvl="1"/>
            <a:endParaRPr lang="en-US" dirty="0" smtClean="0"/>
          </a:p>
          <a:p>
            <a:endParaRPr lang="en-US" dirty="0"/>
          </a:p>
          <a:p>
            <a:endParaRPr lang="en-US" dirty="0" smtClean="0"/>
          </a:p>
          <a:p>
            <a:r>
              <a:rPr lang="en-US" dirty="0" smtClean="0"/>
              <a:t>Build your own VM or install on a local cluster</a:t>
            </a:r>
            <a:endParaRPr lang="en-US" dirty="0"/>
          </a:p>
        </p:txBody>
      </p:sp>
      <p:sp>
        <p:nvSpPr>
          <p:cNvPr id="3" name="Title 2"/>
          <p:cNvSpPr>
            <a:spLocks noGrp="1"/>
          </p:cNvSpPr>
          <p:nvPr>
            <p:ph type="title"/>
          </p:nvPr>
        </p:nvSpPr>
        <p:spPr/>
        <p:txBody>
          <a:bodyPr/>
          <a:lstStyle/>
          <a:p>
            <a:r>
              <a:rPr lang="en-US" dirty="0" smtClean="0"/>
              <a:t>Try it out</a:t>
            </a:r>
            <a:endParaRPr lang="en-US" dirty="0"/>
          </a:p>
        </p:txBody>
      </p:sp>
      <p:sp>
        <p:nvSpPr>
          <p:cNvPr id="5" name="Slide Number Placeholder 4"/>
          <p:cNvSpPr>
            <a:spLocks noGrp="1"/>
          </p:cNvSpPr>
          <p:nvPr>
            <p:ph type="sldNum" sz="quarter" idx="12"/>
          </p:nvPr>
        </p:nvSpPr>
        <p:spPr/>
        <p:txBody>
          <a:bodyPr/>
          <a:lstStyle/>
          <a:p>
            <a:fld id="{27A816F8-0088-644E-BE74-38BEAB893A5F}" type="slidenum">
              <a:rPr lang="en-US" smtClean="0"/>
              <a:t>10</a:t>
            </a:fld>
            <a:endParaRPr lang="en-US"/>
          </a:p>
        </p:txBody>
      </p:sp>
      <p:sp>
        <p:nvSpPr>
          <p:cNvPr id="6" name="TextBox 5"/>
          <p:cNvSpPr txBox="1"/>
          <p:nvPr/>
        </p:nvSpPr>
        <p:spPr>
          <a:xfrm>
            <a:off x="1259651" y="5459555"/>
            <a:ext cx="6624698" cy="584775"/>
          </a:xfrm>
          <a:prstGeom prst="rect">
            <a:avLst/>
          </a:prstGeom>
          <a:noFill/>
        </p:spPr>
        <p:txBody>
          <a:bodyPr wrap="square" rtlCol="0">
            <a:spAutoFit/>
          </a:bodyPr>
          <a:lstStyle/>
          <a:p>
            <a:pPr algn="ctr"/>
            <a:r>
              <a:rPr lang="en-US" sz="3200" dirty="0">
                <a:solidFill>
                  <a:schemeClr val="tx2">
                    <a:lumMod val="60000"/>
                    <a:lumOff val="40000"/>
                  </a:schemeClr>
                </a:solidFill>
                <a:latin typeface="Courier" charset="0"/>
                <a:ea typeface="Courier" charset="0"/>
                <a:cs typeface="Courier" charset="0"/>
              </a:rPr>
              <a:t>https://</a:t>
            </a:r>
            <a:r>
              <a:rPr lang="en-US" sz="3200" dirty="0" err="1">
                <a:solidFill>
                  <a:schemeClr val="tx2">
                    <a:lumMod val="60000"/>
                    <a:lumOff val="40000"/>
                  </a:schemeClr>
                </a:solidFill>
                <a:latin typeface="Courier" charset="0"/>
                <a:ea typeface="Courier" charset="0"/>
                <a:cs typeface="Courier" charset="0"/>
              </a:rPr>
              <a:t>stucco.github.io</a:t>
            </a:r>
            <a:r>
              <a:rPr lang="en-US" sz="3200" dirty="0">
                <a:solidFill>
                  <a:schemeClr val="tx2">
                    <a:lumMod val="60000"/>
                    <a:lumOff val="40000"/>
                  </a:schemeClr>
                </a:solidFill>
                <a:latin typeface="Courier" charset="0"/>
                <a:ea typeface="Courier" charset="0"/>
                <a:cs typeface="Courier" charset="0"/>
              </a:rPr>
              <a:t>/</a:t>
            </a:r>
            <a:endParaRPr lang="en-US" sz="3200" b="1" dirty="0">
              <a:latin typeface="Courier" charset="0"/>
              <a:ea typeface="Courier" charset="0"/>
              <a:cs typeface="Courier" charset="0"/>
            </a:endParaRPr>
          </a:p>
        </p:txBody>
      </p:sp>
      <p:sp>
        <p:nvSpPr>
          <p:cNvPr id="10" name="TextBox 9"/>
          <p:cNvSpPr txBox="1"/>
          <p:nvPr/>
        </p:nvSpPr>
        <p:spPr>
          <a:xfrm>
            <a:off x="864150" y="3130953"/>
            <a:ext cx="7681973" cy="1384995"/>
          </a:xfrm>
          <a:prstGeom prst="rect">
            <a:avLst/>
          </a:prstGeom>
          <a:solidFill>
            <a:schemeClr val="bg1">
              <a:lumMod val="95000"/>
            </a:schemeClr>
          </a:solidFill>
          <a:ln>
            <a:solidFill>
              <a:schemeClr val="tx1">
                <a:lumMod val="65000"/>
                <a:lumOff val="35000"/>
              </a:schemeClr>
            </a:solidFill>
          </a:ln>
        </p:spPr>
        <p:txBody>
          <a:bodyPr wrap="square" rtlCol="0">
            <a:spAutoFit/>
          </a:bodyPr>
          <a:lstStyle/>
          <a:p>
            <a:pPr lvl="1"/>
            <a:r>
              <a:rPr lang="en-US" sz="1400" dirty="0" err="1" smtClean="0">
                <a:latin typeface="Courier New" charset="0"/>
                <a:ea typeface="Courier New" charset="0"/>
                <a:cs typeface="Courier New" charset="0"/>
              </a:rPr>
              <a:t>Vagrant.configure</a:t>
            </a:r>
            <a:r>
              <a:rPr lang="en-US" sz="1400" dirty="0" smtClean="0">
                <a:latin typeface="Courier New" charset="0"/>
                <a:ea typeface="Courier New" charset="0"/>
                <a:cs typeface="Courier New" charset="0"/>
              </a:rPr>
              <a:t>(2</a:t>
            </a:r>
            <a:r>
              <a:rPr lang="en-US" sz="1400" dirty="0">
                <a:latin typeface="Courier New" charset="0"/>
                <a:ea typeface="Courier New" charset="0"/>
                <a:cs typeface="Courier New" charset="0"/>
              </a:rPr>
              <a:t>) do |</a:t>
            </a:r>
            <a:r>
              <a:rPr lang="en-US" sz="1400" dirty="0" err="1">
                <a:latin typeface="Courier New" charset="0"/>
                <a:ea typeface="Courier New" charset="0"/>
                <a:cs typeface="Courier New" charset="0"/>
              </a:rPr>
              <a:t>config</a:t>
            </a:r>
            <a:r>
              <a:rPr lang="en-US" sz="1400" dirty="0" smtClean="0">
                <a:latin typeface="Courier New" charset="0"/>
                <a:ea typeface="Courier New" charset="0"/>
                <a:cs typeface="Courier New" charset="0"/>
              </a:rPr>
              <a:t>|</a:t>
            </a:r>
          </a:p>
          <a:p>
            <a:pPr lvl="1"/>
            <a:r>
              <a:rPr lang="en-US" sz="1400" dirty="0">
                <a:latin typeface="Courier New" charset="0"/>
                <a:ea typeface="Courier New" charset="0"/>
                <a:cs typeface="Courier New" charset="0"/>
              </a:rPr>
              <a:t> </a:t>
            </a: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config.vm.box</a:t>
            </a:r>
            <a:r>
              <a:rPr lang="en-US" sz="1400" dirty="0" smtClean="0">
                <a:latin typeface="Courier New" charset="0"/>
                <a:ea typeface="Courier New" charset="0"/>
                <a:cs typeface="Courier New" charset="0"/>
              </a:rPr>
              <a:t> </a:t>
            </a:r>
            <a:r>
              <a:rPr lang="en-US" sz="1400" dirty="0">
                <a:latin typeface="Courier New" charset="0"/>
                <a:ea typeface="Courier New" charset="0"/>
                <a:cs typeface="Courier New" charset="0"/>
              </a:rPr>
              <a:t>= "</a:t>
            </a:r>
            <a:r>
              <a:rPr lang="en-US" sz="1400" dirty="0" smtClean="0">
                <a:latin typeface="Courier New" charset="0"/>
                <a:ea typeface="Courier New" charset="0"/>
                <a:cs typeface="Courier New" charset="0"/>
              </a:rPr>
              <a:t>stucco/demo”</a:t>
            </a:r>
          </a:p>
          <a:p>
            <a:pPr lvl="1"/>
            <a:r>
              <a:rPr lang="en-US" sz="1400" dirty="0">
                <a:latin typeface="Courier New" charset="0"/>
                <a:ea typeface="Courier New" charset="0"/>
                <a:cs typeface="Courier New" charset="0"/>
              </a:rPr>
              <a:t> </a:t>
            </a: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config.vm.network</a:t>
            </a:r>
            <a:r>
              <a:rPr lang="en-US" sz="1400" dirty="0" smtClean="0">
                <a:latin typeface="Courier New" charset="0"/>
                <a:ea typeface="Courier New" charset="0"/>
                <a:cs typeface="Courier New" charset="0"/>
              </a:rPr>
              <a:t> </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forwarded_port</a:t>
            </a:r>
            <a:r>
              <a:rPr lang="en-US" sz="1400" dirty="0">
                <a:latin typeface="Courier New" charset="0"/>
                <a:ea typeface="Courier New" charset="0"/>
                <a:cs typeface="Courier New" charset="0"/>
              </a:rPr>
              <a:t>", guest: 8000, host: </a:t>
            </a:r>
            <a:r>
              <a:rPr lang="en-US" sz="1400" dirty="0" smtClean="0">
                <a:latin typeface="Courier New" charset="0"/>
                <a:ea typeface="Courier New" charset="0"/>
                <a:cs typeface="Courier New" charset="0"/>
              </a:rPr>
              <a:t>8000</a:t>
            </a:r>
          </a:p>
          <a:p>
            <a:pPr lvl="1"/>
            <a:r>
              <a:rPr lang="en-US" sz="1400" dirty="0">
                <a:latin typeface="Courier New" charset="0"/>
                <a:ea typeface="Courier New" charset="0"/>
                <a:cs typeface="Courier New" charset="0"/>
              </a:rPr>
              <a:t> </a:t>
            </a: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config.vm.synced_folder</a:t>
            </a:r>
            <a:r>
              <a:rPr lang="en-US" sz="1400" dirty="0" smtClean="0">
                <a:latin typeface="Courier New" charset="0"/>
                <a:ea typeface="Courier New" charset="0"/>
                <a:cs typeface="Courier New" charset="0"/>
              </a:rPr>
              <a:t> </a:t>
            </a:r>
            <a:r>
              <a:rPr lang="en-US" sz="1400" dirty="0">
                <a:latin typeface="Courier New" charset="0"/>
                <a:ea typeface="Courier New" charset="0"/>
                <a:cs typeface="Courier New" charset="0"/>
              </a:rPr>
              <a:t>".", "/vagrant", disabled: </a:t>
            </a:r>
            <a:r>
              <a:rPr lang="en-US" sz="1400" dirty="0" smtClean="0">
                <a:latin typeface="Courier New" charset="0"/>
                <a:ea typeface="Courier New" charset="0"/>
                <a:cs typeface="Courier New" charset="0"/>
              </a:rPr>
              <a:t>true</a:t>
            </a:r>
          </a:p>
          <a:p>
            <a:pPr lvl="1"/>
            <a:r>
              <a:rPr lang="en-US" sz="1400" dirty="0" smtClean="0">
                <a:latin typeface="Courier New" charset="0"/>
                <a:ea typeface="Courier New" charset="0"/>
                <a:cs typeface="Courier New" charset="0"/>
              </a:rPr>
              <a:t>end</a:t>
            </a:r>
            <a:endParaRPr lang="en-US" sz="1400" dirty="0">
              <a:latin typeface="Courier New" charset="0"/>
              <a:ea typeface="Courier New" charset="0"/>
              <a:cs typeface="Courier New" charset="0"/>
            </a:endParaRPr>
          </a:p>
          <a:p>
            <a:pPr lvl="1"/>
            <a:r>
              <a:rPr lang="en-US" sz="1400" dirty="0" smtClean="0">
                <a:latin typeface="Courier New" charset="0"/>
                <a:ea typeface="Courier New" charset="0"/>
                <a:cs typeface="Courier New" charset="0"/>
              </a:rPr>
              <a:t>$ vagrant </a:t>
            </a:r>
            <a:r>
              <a:rPr lang="en-US" sz="1400" dirty="0">
                <a:latin typeface="Courier New" charset="0"/>
                <a:ea typeface="Courier New" charset="0"/>
                <a:cs typeface="Courier New" charset="0"/>
              </a:rPr>
              <a:t>up</a:t>
            </a:r>
          </a:p>
        </p:txBody>
      </p:sp>
    </p:spTree>
    <p:extLst>
      <p:ext uri="{BB962C8B-B14F-4D97-AF65-F5344CB8AC3E}">
        <p14:creationId xmlns:p14="http://schemas.microsoft.com/office/powerpoint/2010/main" val="710007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smtClean="0">
                <a:solidFill>
                  <a:schemeClr val="tx1"/>
                </a:solidFill>
              </a:rPr>
              <a:t>Fully </a:t>
            </a:r>
            <a:r>
              <a:rPr lang="en-US" dirty="0">
                <a:solidFill>
                  <a:schemeClr val="tx1"/>
                </a:solidFill>
              </a:rPr>
              <a:t>working prototype: </a:t>
            </a:r>
            <a:r>
              <a:rPr lang="en-US" dirty="0">
                <a:solidFill>
                  <a:schemeClr val="tx2">
                    <a:lumMod val="60000"/>
                    <a:lumOff val="40000"/>
                  </a:schemeClr>
                </a:solidFill>
                <a:hlinkClick r:id="rId3"/>
              </a:rPr>
              <a:t>https://</a:t>
            </a:r>
            <a:r>
              <a:rPr lang="en-US" dirty="0" err="1">
                <a:solidFill>
                  <a:schemeClr val="tx2">
                    <a:lumMod val="60000"/>
                    <a:lumOff val="40000"/>
                  </a:schemeClr>
                </a:solidFill>
                <a:hlinkClick r:id="rId3"/>
              </a:rPr>
              <a:t>stucco.github.io</a:t>
            </a:r>
            <a:r>
              <a:rPr lang="en-US" dirty="0" smtClean="0">
                <a:solidFill>
                  <a:schemeClr val="tx2">
                    <a:lumMod val="60000"/>
                    <a:lumOff val="40000"/>
                  </a:schemeClr>
                </a:solidFill>
                <a:hlinkClick r:id="rId3"/>
              </a:rPr>
              <a:t>/</a:t>
            </a:r>
            <a:endParaRPr lang="en-US" dirty="0">
              <a:solidFill>
                <a:schemeClr val="tx1"/>
              </a:solidFill>
            </a:endParaRPr>
          </a:p>
          <a:p>
            <a:r>
              <a:rPr lang="en-US" dirty="0" smtClean="0">
                <a:solidFill>
                  <a:schemeClr val="tx1"/>
                </a:solidFill>
              </a:rPr>
              <a:t>Ability to populate graph with</a:t>
            </a:r>
          </a:p>
          <a:p>
            <a:pPr lvl="1"/>
            <a:r>
              <a:rPr lang="en-US" dirty="0" smtClean="0">
                <a:solidFill>
                  <a:schemeClr val="tx1"/>
                </a:solidFill>
              </a:rPr>
              <a:t>Any </a:t>
            </a:r>
            <a:r>
              <a:rPr lang="en-US" b="1" dirty="0" smtClean="0">
                <a:solidFill>
                  <a:schemeClr val="tx1"/>
                </a:solidFill>
              </a:rPr>
              <a:t>STIX</a:t>
            </a:r>
            <a:r>
              <a:rPr lang="en-US" dirty="0" smtClean="0">
                <a:solidFill>
                  <a:schemeClr val="tx1"/>
                </a:solidFill>
              </a:rPr>
              <a:t> data with no configuration required</a:t>
            </a:r>
          </a:p>
          <a:p>
            <a:pPr lvl="1"/>
            <a:r>
              <a:rPr lang="en-US" dirty="0" smtClean="0">
                <a:solidFill>
                  <a:schemeClr val="tx1"/>
                </a:solidFill>
              </a:rPr>
              <a:t>Other structured data with configuration</a:t>
            </a:r>
          </a:p>
          <a:p>
            <a:pPr lvl="1"/>
            <a:r>
              <a:rPr lang="en-US" dirty="0" smtClean="0">
                <a:solidFill>
                  <a:schemeClr val="tx1"/>
                </a:solidFill>
              </a:rPr>
              <a:t>Unstructured document sources</a:t>
            </a:r>
          </a:p>
          <a:p>
            <a:r>
              <a:rPr lang="en-US" dirty="0" smtClean="0">
                <a:solidFill>
                  <a:schemeClr val="tx1"/>
                </a:solidFill>
              </a:rPr>
              <a:t>Uses a </a:t>
            </a:r>
            <a:r>
              <a:rPr lang="en-US" i="1" dirty="0" smtClean="0">
                <a:solidFill>
                  <a:schemeClr val="tx1"/>
                </a:solidFill>
              </a:rPr>
              <a:t>stable</a:t>
            </a:r>
            <a:r>
              <a:rPr lang="en-US" dirty="0" smtClean="0">
                <a:solidFill>
                  <a:schemeClr val="tx1"/>
                </a:solidFill>
              </a:rPr>
              <a:t> storage backend (</a:t>
            </a:r>
            <a:r>
              <a:rPr lang="en-US" dirty="0" err="1" smtClean="0">
                <a:solidFill>
                  <a:schemeClr val="tx1"/>
                </a:solidFill>
              </a:rPr>
              <a:t>PostgreSQL</a:t>
            </a:r>
            <a:r>
              <a:rPr lang="en-US" dirty="0" smtClean="0">
                <a:solidFill>
                  <a:schemeClr val="tx1"/>
                </a:solidFill>
              </a:rPr>
              <a:t>)</a:t>
            </a:r>
            <a:br>
              <a:rPr lang="en-US" dirty="0" smtClean="0">
                <a:solidFill>
                  <a:schemeClr val="tx1"/>
                </a:solidFill>
              </a:rPr>
            </a:br>
            <a:r>
              <a:rPr lang="en-US" dirty="0" smtClean="0">
                <a:solidFill>
                  <a:schemeClr val="tx1"/>
                </a:solidFill>
              </a:rPr>
              <a:t>for the knowledge graph</a:t>
            </a:r>
          </a:p>
          <a:p>
            <a:r>
              <a:rPr lang="en-US" dirty="0" smtClean="0">
                <a:solidFill>
                  <a:srgbClr val="000000"/>
                </a:solidFill>
              </a:rPr>
              <a:t>User </a:t>
            </a:r>
            <a:r>
              <a:rPr lang="en-US" dirty="0">
                <a:solidFill>
                  <a:srgbClr val="000000"/>
                </a:solidFill>
              </a:rPr>
              <a:t>i</a:t>
            </a:r>
            <a:r>
              <a:rPr lang="en-US" dirty="0" smtClean="0">
                <a:solidFill>
                  <a:srgbClr val="000000"/>
                </a:solidFill>
              </a:rPr>
              <a:t>nterface for searching this graph</a:t>
            </a:r>
          </a:p>
          <a:p>
            <a:pPr lvl="1"/>
            <a:r>
              <a:rPr lang="en-US" dirty="0" smtClean="0">
                <a:solidFill>
                  <a:srgbClr val="000000"/>
                </a:solidFill>
              </a:rPr>
              <a:t>Currently focused on incident response use case</a:t>
            </a:r>
          </a:p>
        </p:txBody>
      </p:sp>
      <p:sp>
        <p:nvSpPr>
          <p:cNvPr id="3" name="Title 2"/>
          <p:cNvSpPr>
            <a:spLocks noGrp="1"/>
          </p:cNvSpPr>
          <p:nvPr>
            <p:ph type="title"/>
          </p:nvPr>
        </p:nvSpPr>
        <p:spPr/>
        <p:txBody>
          <a:bodyPr/>
          <a:lstStyle/>
          <a:p>
            <a:r>
              <a:rPr lang="en-US" dirty="0"/>
              <a:t>Current </a:t>
            </a:r>
            <a:r>
              <a:rPr lang="en-US" dirty="0" smtClean="0"/>
              <a:t>Status</a:t>
            </a:r>
            <a:endParaRPr lang="en-US" dirty="0"/>
          </a:p>
        </p:txBody>
      </p:sp>
      <p:sp>
        <p:nvSpPr>
          <p:cNvPr id="5" name="Slide Number Placeholder 4"/>
          <p:cNvSpPr>
            <a:spLocks noGrp="1"/>
          </p:cNvSpPr>
          <p:nvPr>
            <p:ph type="sldNum" sz="quarter" idx="12"/>
          </p:nvPr>
        </p:nvSpPr>
        <p:spPr/>
        <p:txBody>
          <a:bodyPr/>
          <a:lstStyle/>
          <a:p>
            <a:fld id="{27A816F8-0088-644E-BE74-38BEAB893A5F}" type="slidenum">
              <a:rPr lang="en-US" smtClean="0"/>
              <a:t>11</a:t>
            </a:fld>
            <a:endParaRPr lang="en-US"/>
          </a:p>
        </p:txBody>
      </p:sp>
    </p:spTree>
    <p:extLst>
      <p:ext uri="{BB962C8B-B14F-4D97-AF65-F5344CB8AC3E}">
        <p14:creationId xmlns:p14="http://schemas.microsoft.com/office/powerpoint/2010/main" val="14422870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0" indent="0">
              <a:lnSpc>
                <a:spcPct val="100000"/>
              </a:lnSpc>
              <a:buNone/>
            </a:pPr>
            <a:endParaRPr lang="en-US" dirty="0" smtClean="0"/>
          </a:p>
          <a:p>
            <a:pPr>
              <a:lnSpc>
                <a:spcPct val="100000"/>
              </a:lnSpc>
              <a:buFont typeface="Wingdings" charset="2"/>
              <a:buChar char=""/>
            </a:pPr>
            <a:r>
              <a:rPr lang="en-US" dirty="0">
                <a:solidFill>
                  <a:srgbClr val="595959"/>
                </a:solidFill>
                <a:latin typeface="Arial"/>
              </a:rPr>
              <a:t>STIX </a:t>
            </a:r>
            <a:r>
              <a:rPr lang="en-US" dirty="0" smtClean="0">
                <a:solidFill>
                  <a:srgbClr val="595959"/>
                </a:solidFill>
                <a:latin typeface="Arial"/>
              </a:rPr>
              <a:t>Completion</a:t>
            </a:r>
            <a:endParaRPr lang="en-US" dirty="0"/>
          </a:p>
          <a:p>
            <a:pPr>
              <a:lnSpc>
                <a:spcPct val="100000"/>
              </a:lnSpc>
              <a:buFont typeface="Wingdings" charset="2"/>
              <a:buChar char=""/>
            </a:pPr>
            <a:r>
              <a:rPr lang="en-US" dirty="0">
                <a:solidFill>
                  <a:srgbClr val="595959"/>
                </a:solidFill>
                <a:latin typeface="Arial"/>
              </a:rPr>
              <a:t>Knowledge Graph Storage</a:t>
            </a:r>
            <a:endParaRPr lang="en-US" dirty="0"/>
          </a:p>
          <a:p>
            <a:pPr>
              <a:lnSpc>
                <a:spcPct val="100000"/>
              </a:lnSpc>
              <a:buFont typeface="Wingdings" charset="2"/>
              <a:buChar char=""/>
            </a:pPr>
            <a:r>
              <a:rPr lang="en-US" dirty="0" smtClean="0">
                <a:solidFill>
                  <a:srgbClr val="595959"/>
                </a:solidFill>
                <a:latin typeface="Arial"/>
              </a:rPr>
              <a:t>User Interface</a:t>
            </a:r>
            <a:endParaRPr lang="en-US" dirty="0"/>
          </a:p>
          <a:p>
            <a:pPr>
              <a:lnSpc>
                <a:spcPct val="100000"/>
              </a:lnSpc>
              <a:buFont typeface="Wingdings" charset="2"/>
              <a:buChar char=""/>
            </a:pPr>
            <a:r>
              <a:rPr lang="en-US" dirty="0" smtClean="0">
                <a:solidFill>
                  <a:srgbClr val="595959"/>
                </a:solidFill>
                <a:latin typeface="Arial"/>
              </a:rPr>
              <a:t>Packaging and Releases</a:t>
            </a:r>
            <a:endParaRPr lang="en-US" dirty="0"/>
          </a:p>
          <a:p>
            <a:pPr>
              <a:lnSpc>
                <a:spcPct val="100000"/>
              </a:lnSpc>
              <a:buFont typeface="Wingdings" charset="2"/>
              <a:buChar char=""/>
            </a:pPr>
            <a:r>
              <a:rPr lang="en-US" dirty="0" smtClean="0">
                <a:solidFill>
                  <a:srgbClr val="595959"/>
                </a:solidFill>
                <a:latin typeface="Arial"/>
              </a:rPr>
              <a:t>Natural Language Processing</a:t>
            </a:r>
            <a:endParaRPr lang="en-US" dirty="0"/>
          </a:p>
        </p:txBody>
      </p:sp>
      <p:sp>
        <p:nvSpPr>
          <p:cNvPr id="3" name="Title 2"/>
          <p:cNvSpPr>
            <a:spLocks noGrp="1"/>
          </p:cNvSpPr>
          <p:nvPr>
            <p:ph type="title"/>
          </p:nvPr>
        </p:nvSpPr>
        <p:spPr/>
        <p:txBody>
          <a:bodyPr/>
          <a:lstStyle/>
          <a:p>
            <a:r>
              <a:rPr lang="en-US" dirty="0" smtClean="0"/>
              <a:t>Progress Overview</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12</a:t>
            </a:fld>
            <a:endParaRPr lang="en-US"/>
          </a:p>
        </p:txBody>
      </p:sp>
    </p:spTree>
    <p:extLst>
      <p:ext uri="{BB962C8B-B14F-4D97-AF65-F5344CB8AC3E}">
        <p14:creationId xmlns:p14="http://schemas.microsoft.com/office/powerpoint/2010/main" val="1504565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a:p>
        </p:txBody>
      </p:sp>
      <p:sp>
        <p:nvSpPr>
          <p:cNvPr id="3" name="Title 2"/>
          <p:cNvSpPr>
            <a:spLocks noGrp="1"/>
          </p:cNvSpPr>
          <p:nvPr>
            <p:ph type="title"/>
          </p:nvPr>
        </p:nvSpPr>
        <p:spPr/>
        <p:txBody>
          <a:bodyPr/>
          <a:lstStyle/>
          <a:p>
            <a:r>
              <a:rPr lang="en-US" dirty="0" smtClean="0"/>
              <a:t>(New) UI Framework</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13</a:t>
            </a:fld>
            <a:endParaRPr lang="en-US"/>
          </a:p>
        </p:txBody>
      </p:sp>
    </p:spTree>
    <p:extLst>
      <p:ext uri="{BB962C8B-B14F-4D97-AF65-F5344CB8AC3E}">
        <p14:creationId xmlns:p14="http://schemas.microsoft.com/office/powerpoint/2010/main" val="75041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Blah </a:t>
            </a:r>
          </a:p>
          <a:p>
            <a:endParaRPr lang="en-US" dirty="0"/>
          </a:p>
          <a:p>
            <a:r>
              <a:rPr lang="en-US" dirty="0" smtClean="0"/>
              <a:t>Also Scalability + Performance tests</a:t>
            </a:r>
            <a:endParaRPr lang="en-US" dirty="0"/>
          </a:p>
        </p:txBody>
      </p:sp>
      <p:sp>
        <p:nvSpPr>
          <p:cNvPr id="3" name="Title 2"/>
          <p:cNvSpPr>
            <a:spLocks noGrp="1"/>
          </p:cNvSpPr>
          <p:nvPr>
            <p:ph type="title"/>
          </p:nvPr>
        </p:nvSpPr>
        <p:spPr/>
        <p:txBody>
          <a:bodyPr>
            <a:normAutofit/>
          </a:bodyPr>
          <a:lstStyle/>
          <a:p>
            <a:r>
              <a:rPr lang="en-US" dirty="0" smtClean="0"/>
              <a:t>Pilot DOE Deployment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14</a:t>
            </a:fld>
            <a:endParaRPr lang="en-US"/>
          </a:p>
        </p:txBody>
      </p:sp>
    </p:spTree>
    <p:extLst>
      <p:ext uri="{BB962C8B-B14F-4D97-AF65-F5344CB8AC3E}">
        <p14:creationId xmlns:p14="http://schemas.microsoft.com/office/powerpoint/2010/main" val="1557827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buFont typeface="Wingdings" charset="2"/>
              <a:buChar char=""/>
            </a:pPr>
            <a:endParaRPr lang="en-US" dirty="0" smtClean="0">
              <a:latin typeface="Arial"/>
            </a:endParaRPr>
          </a:p>
          <a:p>
            <a:pPr>
              <a:buFont typeface="Wingdings" charset="2"/>
              <a:buChar char=""/>
            </a:pPr>
            <a:r>
              <a:rPr lang="en-US" dirty="0" smtClean="0">
                <a:latin typeface="Arial"/>
              </a:rPr>
              <a:t>STIX </a:t>
            </a:r>
            <a:r>
              <a:rPr lang="en-US" dirty="0">
                <a:latin typeface="Arial"/>
              </a:rPr>
              <a:t>is now used throughout S</a:t>
            </a:r>
            <a:r>
              <a:rPr lang="en-US" dirty="0" smtClean="0">
                <a:latin typeface="Arial"/>
              </a:rPr>
              <a:t>tucco</a:t>
            </a:r>
          </a:p>
          <a:p>
            <a:pPr lvl="1">
              <a:buFont typeface="Wingdings" charset="2"/>
              <a:buChar char="q"/>
            </a:pPr>
            <a:r>
              <a:rPr lang="en-US" dirty="0" smtClean="0">
                <a:latin typeface="Arial"/>
              </a:rPr>
              <a:t>Replaces our old ontology</a:t>
            </a:r>
          </a:p>
          <a:p>
            <a:pPr>
              <a:buFont typeface="Wingdings" charset="2"/>
              <a:buChar char=""/>
            </a:pPr>
            <a:r>
              <a:rPr lang="en-US" dirty="0" smtClean="0">
                <a:latin typeface="Arial"/>
              </a:rPr>
              <a:t>Any </a:t>
            </a:r>
            <a:r>
              <a:rPr lang="en-US" dirty="0">
                <a:latin typeface="Arial"/>
              </a:rPr>
              <a:t>valid STIX document can be normalized and processed through our </a:t>
            </a:r>
            <a:r>
              <a:rPr lang="en-US" dirty="0" smtClean="0">
                <a:latin typeface="Arial"/>
              </a:rPr>
              <a:t>pipeline</a:t>
            </a:r>
          </a:p>
          <a:p>
            <a:pPr lvl="1"/>
            <a:r>
              <a:rPr lang="en-US" dirty="0" smtClean="0">
                <a:latin typeface="Arial"/>
              </a:rPr>
              <a:t>No configuration is needed</a:t>
            </a:r>
            <a:endParaRPr lang="en-US" dirty="0"/>
          </a:p>
          <a:p>
            <a:pPr>
              <a:buFont typeface="Wingdings" charset="2"/>
              <a:buChar char=""/>
            </a:pPr>
            <a:r>
              <a:rPr lang="en-US" dirty="0">
                <a:latin typeface="Arial"/>
              </a:rPr>
              <a:t>All current structured and unstructured sources are converted to STIX before use</a:t>
            </a:r>
            <a:endParaRPr lang="en-US" dirty="0"/>
          </a:p>
          <a:p>
            <a:pPr>
              <a:lnSpc>
                <a:spcPct val="100000"/>
              </a:lnSpc>
              <a:buFont typeface="Wingdings" charset="2"/>
              <a:buChar char=""/>
            </a:pPr>
            <a:endParaRPr lang="en-US" dirty="0"/>
          </a:p>
        </p:txBody>
      </p:sp>
      <p:sp>
        <p:nvSpPr>
          <p:cNvPr id="3" name="Title 2"/>
          <p:cNvSpPr>
            <a:spLocks noGrp="1"/>
          </p:cNvSpPr>
          <p:nvPr>
            <p:ph type="title"/>
          </p:nvPr>
        </p:nvSpPr>
        <p:spPr/>
        <p:txBody>
          <a:bodyPr>
            <a:normAutofit fontScale="90000"/>
          </a:bodyPr>
          <a:lstStyle/>
          <a:p>
            <a:r>
              <a:rPr lang="en-US" dirty="0">
                <a:latin typeface="Arial"/>
              </a:rPr>
              <a:t>STIX </a:t>
            </a:r>
            <a:r>
              <a:rPr lang="en-US" dirty="0" smtClean="0">
                <a:latin typeface="Arial"/>
              </a:rPr>
              <a:t>Integration (Exporting STIX)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15</a:t>
            </a:fld>
            <a:endParaRPr lang="en-US"/>
          </a:p>
        </p:txBody>
      </p:sp>
    </p:spTree>
    <p:extLst>
      <p:ext uri="{BB962C8B-B14F-4D97-AF65-F5344CB8AC3E}">
        <p14:creationId xmlns:p14="http://schemas.microsoft.com/office/powerpoint/2010/main" val="2608150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err="1" smtClean="0"/>
              <a:t>ElasticSearch</a:t>
            </a:r>
            <a:r>
              <a:rPr lang="en-US" dirty="0" smtClean="0"/>
              <a:t> </a:t>
            </a:r>
            <a:r>
              <a:rPr lang="en-US" dirty="0" err="1" smtClean="0"/>
              <a:t>Compatability</a:t>
            </a:r>
            <a:r>
              <a:rPr lang="en-US" dirty="0" smtClean="0"/>
              <a:t> </a:t>
            </a:r>
            <a:br>
              <a:rPr lang="en-US" dirty="0" smtClean="0"/>
            </a:br>
            <a:r>
              <a:rPr lang="en-US" dirty="0" smtClean="0"/>
              <a:t>(In Progress)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16</a:t>
            </a:fld>
            <a:endParaRPr lang="en-US"/>
          </a:p>
        </p:txBody>
      </p:sp>
    </p:spTree>
    <p:extLst>
      <p:ext uri="{BB962C8B-B14F-4D97-AF65-F5344CB8AC3E}">
        <p14:creationId xmlns:p14="http://schemas.microsoft.com/office/powerpoint/2010/main" val="44060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a:p>
        </p:txBody>
      </p:sp>
      <p:sp>
        <p:nvSpPr>
          <p:cNvPr id="3" name="Title 2"/>
          <p:cNvSpPr>
            <a:spLocks noGrp="1"/>
          </p:cNvSpPr>
          <p:nvPr>
            <p:ph type="title"/>
          </p:nvPr>
        </p:nvSpPr>
        <p:spPr/>
        <p:txBody>
          <a:bodyPr/>
          <a:lstStyle/>
          <a:p>
            <a:r>
              <a:rPr lang="en-US" dirty="0" smtClean="0"/>
              <a:t>Relation Extraction Integration</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17</a:t>
            </a:fld>
            <a:endParaRPr lang="en-US"/>
          </a:p>
        </p:txBody>
      </p:sp>
    </p:spTree>
    <p:extLst>
      <p:ext uri="{BB962C8B-B14F-4D97-AF65-F5344CB8AC3E}">
        <p14:creationId xmlns:p14="http://schemas.microsoft.com/office/powerpoint/2010/main" val="1973277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a:p>
        </p:txBody>
      </p:sp>
      <p:sp>
        <p:nvSpPr>
          <p:cNvPr id="3" name="Title 2"/>
          <p:cNvSpPr>
            <a:spLocks noGrp="1"/>
          </p:cNvSpPr>
          <p:nvPr>
            <p:ph type="title"/>
          </p:nvPr>
        </p:nvSpPr>
        <p:spPr/>
        <p:txBody>
          <a:bodyPr/>
          <a:lstStyle/>
          <a:p>
            <a:r>
              <a:rPr lang="en-US" dirty="0" err="1" smtClean="0"/>
              <a:t>Viz</a:t>
            </a:r>
            <a:r>
              <a:rPr lang="en-US" dirty="0" smtClean="0"/>
              <a:t> stuff (John + Amy)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18</a:t>
            </a:fld>
            <a:endParaRPr lang="en-US"/>
          </a:p>
        </p:txBody>
      </p:sp>
    </p:spTree>
    <p:extLst>
      <p:ext uri="{BB962C8B-B14F-4D97-AF65-F5344CB8AC3E}">
        <p14:creationId xmlns:p14="http://schemas.microsoft.com/office/powerpoint/2010/main" val="1292982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a:p>
        </p:txBody>
      </p:sp>
      <p:sp>
        <p:nvSpPr>
          <p:cNvPr id="3" name="Title 2"/>
          <p:cNvSpPr>
            <a:spLocks noGrp="1"/>
          </p:cNvSpPr>
          <p:nvPr>
            <p:ph type="title"/>
          </p:nvPr>
        </p:nvSpPr>
        <p:spPr/>
        <p:txBody>
          <a:bodyPr/>
          <a:lstStyle/>
          <a:p>
            <a:r>
              <a:rPr lang="en-US" dirty="0" smtClean="0"/>
              <a:t>Next Steps – Stucco 2.0</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19</a:t>
            </a:fld>
            <a:endParaRPr lang="en-US"/>
          </a:p>
        </p:txBody>
      </p:sp>
    </p:spTree>
    <p:extLst>
      <p:ext uri="{BB962C8B-B14F-4D97-AF65-F5344CB8AC3E}">
        <p14:creationId xmlns:p14="http://schemas.microsoft.com/office/powerpoint/2010/main" val="1746644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Team Profile</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pPr/>
              <a:t>2</a:t>
            </a:fld>
            <a:endParaRPr lang="en-US"/>
          </a:p>
        </p:txBody>
      </p:sp>
      <p:pic>
        <p:nvPicPr>
          <p:cNvPr id="7" name="image6.png" descr="logo-ornl.png"/>
          <p:cNvPicPr>
            <a:picLocks noChangeAspect="1"/>
          </p:cNvPicPr>
          <p:nvPr/>
        </p:nvPicPr>
        <p:blipFill>
          <a:blip r:embed="rId3">
            <a:extLst/>
          </a:blip>
          <a:srcRect/>
          <a:stretch>
            <a:fillRect/>
          </a:stretch>
        </p:blipFill>
        <p:spPr>
          <a:xfrm>
            <a:off x="1850667" y="2294397"/>
            <a:ext cx="2286000" cy="1145541"/>
          </a:xfrm>
          <a:prstGeom prst="rect">
            <a:avLst/>
          </a:prstGeom>
          <a:ln w="12700">
            <a:miter lim="400000"/>
          </a:ln>
        </p:spPr>
      </p:pic>
      <p:pic>
        <p:nvPicPr>
          <p:cNvPr id="8" name="image7.png" descr="logo-pnnl.png"/>
          <p:cNvPicPr>
            <a:picLocks noChangeAspect="1"/>
          </p:cNvPicPr>
          <p:nvPr/>
        </p:nvPicPr>
        <p:blipFill>
          <a:blip r:embed="rId4">
            <a:extLst/>
          </a:blip>
          <a:stretch>
            <a:fillRect/>
          </a:stretch>
        </p:blipFill>
        <p:spPr>
          <a:xfrm>
            <a:off x="5007334" y="2381645"/>
            <a:ext cx="2286000" cy="971045"/>
          </a:xfrm>
          <a:prstGeom prst="rect">
            <a:avLst/>
          </a:prstGeom>
          <a:ln w="12700">
            <a:miter lim="400000"/>
          </a:ln>
        </p:spPr>
      </p:pic>
      <p:pic>
        <p:nvPicPr>
          <p:cNvPr id="9" name="image8.png" descr="logo-stanford2.png"/>
          <p:cNvPicPr>
            <a:picLocks noChangeAspect="1"/>
          </p:cNvPicPr>
          <p:nvPr/>
        </p:nvPicPr>
        <p:blipFill>
          <a:blip r:embed="rId5">
            <a:extLst/>
          </a:blip>
          <a:stretch>
            <a:fillRect/>
          </a:stretch>
        </p:blipFill>
        <p:spPr>
          <a:xfrm>
            <a:off x="1850667" y="4416948"/>
            <a:ext cx="2286000" cy="1284655"/>
          </a:xfrm>
          <a:prstGeom prst="rect">
            <a:avLst/>
          </a:prstGeom>
          <a:ln w="12700">
            <a:miter lim="400000"/>
          </a:ln>
        </p:spPr>
      </p:pic>
      <p:pic>
        <p:nvPicPr>
          <p:cNvPr id="10" name="image9.png" descr="logo-ren-isac.png"/>
          <p:cNvPicPr>
            <a:picLocks noChangeAspect="1"/>
          </p:cNvPicPr>
          <p:nvPr/>
        </p:nvPicPr>
        <p:blipFill>
          <a:blip r:embed="rId6">
            <a:extLst/>
          </a:blip>
          <a:stretch>
            <a:fillRect/>
          </a:stretch>
        </p:blipFill>
        <p:spPr>
          <a:xfrm>
            <a:off x="5007334" y="4857568"/>
            <a:ext cx="2286000" cy="403414"/>
          </a:xfrm>
          <a:prstGeom prst="rect">
            <a:avLst/>
          </a:prstGeom>
          <a:ln w="12700">
            <a:miter lim="400000"/>
          </a:ln>
        </p:spPr>
      </p:pic>
    </p:spTree>
    <p:extLst>
      <p:ext uri="{BB962C8B-B14F-4D97-AF65-F5344CB8AC3E}">
        <p14:creationId xmlns:p14="http://schemas.microsoft.com/office/powerpoint/2010/main" val="1086845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a:rPr>
              <a:t>STIX Normalization</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20</a:t>
            </a:fld>
            <a:endParaRPr lang="en-US"/>
          </a:p>
        </p:txBody>
      </p:sp>
      <p:sp>
        <p:nvSpPr>
          <p:cNvPr id="5" name="Process 4"/>
          <p:cNvSpPr/>
          <p:nvPr/>
        </p:nvSpPr>
        <p:spPr>
          <a:xfrm>
            <a:off x="685800" y="1600200"/>
            <a:ext cx="7848600" cy="4267200"/>
          </a:xfrm>
          <a:prstGeom prst="flowChartProcess">
            <a:avLst/>
          </a:prstGeom>
          <a:gradFill flip="none" rotWithShape="1">
            <a:gsLst>
              <a:gs pos="0">
                <a:schemeClr val="accent1">
                  <a:tint val="100000"/>
                  <a:shade val="100000"/>
                  <a:satMod val="130000"/>
                  <a:alpha val="8000"/>
                </a:schemeClr>
              </a:gs>
              <a:gs pos="100000">
                <a:schemeClr val="accent1">
                  <a:tint val="50000"/>
                  <a:shade val="100000"/>
                  <a:satMod val="350000"/>
                  <a:alpha val="8000"/>
                </a:schemeClr>
              </a:gs>
            </a:gsLst>
            <a:lin ang="16200000" scaled="0"/>
            <a:tileRect/>
          </a:gradFill>
          <a:ln w="12700" cmpd="sng">
            <a:solidFill>
              <a:schemeClr val="accent1">
                <a:shade val="95000"/>
                <a:satMod val="105000"/>
                <a:alpha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762000" y="1752600"/>
            <a:ext cx="7772400" cy="4031874"/>
          </a:xfrm>
          <a:prstGeom prst="rect">
            <a:avLst/>
          </a:prstGeom>
        </p:spPr>
        <p:txBody>
          <a:bodyPr wrap="square">
            <a:spAutoFit/>
          </a:bodyPr>
          <a:lstStyle/>
          <a:p>
            <a:r>
              <a:rPr lang="en-US" sz="800" dirty="0">
                <a:solidFill>
                  <a:srgbClr val="BF5053"/>
                </a:solidFill>
                <a:latin typeface="Menlo Regular"/>
                <a:ea typeface="ＭＳ 明朝"/>
                <a:cs typeface="Times New Roman"/>
              </a:rPr>
              <a:t>&lt;stix:TTP xmlns:xsi="</a:t>
            </a:r>
            <a:r>
              <a:rPr lang="en-US" sz="800" dirty="0">
                <a:solidFill>
                  <a:srgbClr val="A6B255"/>
                </a:solidFill>
                <a:latin typeface="Menlo Regular"/>
                <a:ea typeface="ＭＳ 明朝"/>
                <a:cs typeface="Times New Roman"/>
              </a:rPr>
              <a:t>http://www.w3.org/2001/XMLSchema-instance</a:t>
            </a:r>
            <a:r>
              <a:rPr lang="en-US" sz="800" dirty="0">
                <a:solidFill>
                  <a:srgbClr val="BF5053"/>
                </a:solidFill>
                <a:latin typeface="Menlo Regular"/>
                <a:ea typeface="ＭＳ 明朝"/>
                <a:cs typeface="Times New Roman"/>
              </a:rPr>
              <a:t>" id="</a:t>
            </a:r>
            <a:r>
              <a:rPr lang="en-US" sz="800" dirty="0">
                <a:solidFill>
                  <a:srgbClr val="A6B255"/>
                </a:solidFill>
                <a:latin typeface="Menlo Regular"/>
                <a:ea typeface="ＭＳ 明朝"/>
                <a:cs typeface="Times New Roman"/>
              </a:rPr>
              <a:t>stucco:malware-29ca0280-a655-49c0-8cf9-234935bab598</a:t>
            </a:r>
            <a:r>
              <a:rPr lang="en-US" sz="800" dirty="0">
                <a:solidFill>
                  <a:srgbClr val="BF5053"/>
                </a:solidFill>
                <a:latin typeface="Menlo Regular"/>
                <a:ea typeface="ＭＳ 明朝"/>
                <a:cs typeface="Times New Roman"/>
              </a:rPr>
              <a:t>" xsi:type="</a:t>
            </a:r>
            <a:r>
              <a:rPr lang="en-US" sz="800" dirty="0">
                <a:solidFill>
                  <a:srgbClr val="A6B255"/>
                </a:solidFill>
                <a:latin typeface="Menlo Regular"/>
                <a:ea typeface="ＭＳ 明朝"/>
                <a:cs typeface="Times New Roman"/>
              </a:rPr>
              <a:t>ttp:TTPType</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&lt;ttp:Title&gt;</a:t>
            </a:r>
            <a:r>
              <a:rPr lang="en-US" sz="800" dirty="0">
                <a:solidFill>
                  <a:srgbClr val="2A2D32"/>
                </a:solidFill>
                <a:latin typeface="Menlo Regular"/>
                <a:ea typeface="ＭＳ 明朝"/>
                <a:cs typeface="Times New Roman"/>
              </a:rPr>
              <a:t>Malware</a:t>
            </a:r>
            <a:r>
              <a:rPr lang="en-US" sz="800" dirty="0">
                <a:solidFill>
                  <a:srgbClr val="BF5053"/>
                </a:solidFill>
                <a:latin typeface="Menlo Regular"/>
                <a:ea typeface="ＭＳ 明朝"/>
                <a:cs typeface="Times New Roman"/>
              </a:rPr>
              <a:t>&lt;/ttp:Title&gt;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&lt;ttp:Behavior&gt;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&lt;ttp:Malware&gt;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&lt;ttp:Malware_Instance id="</a:t>
            </a:r>
            <a:r>
              <a:rPr lang="en-US" sz="800" dirty="0">
                <a:solidFill>
                  <a:srgbClr val="A6B255"/>
                </a:solidFill>
                <a:latin typeface="Menlo Regular"/>
                <a:ea typeface="ＭＳ 明朝"/>
                <a:cs typeface="Times New Roman"/>
              </a:rPr>
              <a:t>stucco:malware-botnet</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&lt;ttp:Type&gt;</a:t>
            </a:r>
            <a:r>
              <a:rPr lang="en-US" sz="800" dirty="0">
                <a:solidFill>
                  <a:srgbClr val="2A2D32"/>
                </a:solidFill>
                <a:latin typeface="Menlo Regular"/>
                <a:ea typeface="ＭＳ 明朝"/>
                <a:cs typeface="Times New Roman"/>
              </a:rPr>
              <a:t>Botnet</a:t>
            </a:r>
            <a:r>
              <a:rPr lang="en-US" sz="800" dirty="0">
                <a:solidFill>
                  <a:srgbClr val="BF5053"/>
                </a:solidFill>
                <a:latin typeface="Menlo Regular"/>
                <a:ea typeface="ＭＳ 明朝"/>
                <a:cs typeface="Times New Roman"/>
              </a:rPr>
              <a:t>&lt;/ttp:Type&gt;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&lt;ttp:Name&gt;</a:t>
            </a:r>
            <a:r>
              <a:rPr lang="en-US" sz="800" dirty="0">
                <a:solidFill>
                  <a:srgbClr val="2A2D32"/>
                </a:solidFill>
                <a:latin typeface="Menlo Regular"/>
                <a:ea typeface="ＭＳ 明朝"/>
                <a:cs typeface="Times New Roman"/>
              </a:rPr>
              <a:t>Botnet</a:t>
            </a:r>
            <a:r>
              <a:rPr lang="en-US" sz="800" dirty="0">
                <a:solidFill>
                  <a:srgbClr val="BF5053"/>
                </a:solidFill>
                <a:latin typeface="Menlo Regular"/>
                <a:ea typeface="ＭＳ 明朝"/>
                <a:cs typeface="Times New Roman"/>
              </a:rPr>
              <a:t>&lt;/ttp:Name&gt;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&lt;ttp:Title&gt;</a:t>
            </a:r>
            <a:r>
              <a:rPr lang="en-US" sz="800" dirty="0">
                <a:solidFill>
                  <a:srgbClr val="2A2D32"/>
                </a:solidFill>
                <a:latin typeface="Menlo Regular"/>
                <a:ea typeface="ＭＳ 明朝"/>
                <a:cs typeface="Times New Roman"/>
              </a:rPr>
              <a:t>Botnet</a:t>
            </a:r>
            <a:r>
              <a:rPr lang="en-US" sz="800" dirty="0">
                <a:solidFill>
                  <a:srgbClr val="BF5053"/>
                </a:solidFill>
                <a:latin typeface="Menlo Regular"/>
                <a:ea typeface="ＭＳ 明朝"/>
                <a:cs typeface="Times New Roman"/>
              </a:rPr>
              <a:t>&lt;/ttp:Title&gt;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&lt;ttp:Description&gt;</a:t>
            </a:r>
            <a:r>
              <a:rPr lang="en-US" sz="800" dirty="0">
                <a:solidFill>
                  <a:srgbClr val="2A2D32"/>
                </a:solidFill>
                <a:latin typeface="Menlo Regular"/>
                <a:ea typeface="ＭＳ 明朝"/>
                <a:cs typeface="Times New Roman"/>
              </a:rPr>
              <a:t>Botnet</a:t>
            </a:r>
            <a:r>
              <a:rPr lang="en-US" sz="800" dirty="0">
                <a:solidFill>
                  <a:srgbClr val="BF5053"/>
                </a:solidFill>
                <a:latin typeface="Menlo Regular"/>
                <a:ea typeface="ＭＳ 明朝"/>
                <a:cs typeface="Times New Roman"/>
              </a:rPr>
              <a:t>&lt;/ttp:Description&gt;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&lt;/ttp:Malware_Instance&gt;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&lt;/ttp:Malware&gt;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&lt;/ttp:Behavior&gt;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&lt;ttp:Resources&gt;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&lt;ttp:Infrastructure&gt;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&lt;ttp:Observable_Characterization cybox_major_version="</a:t>
            </a:r>
            <a:r>
              <a:rPr lang="en-US" sz="800" dirty="0">
                <a:solidFill>
                  <a:srgbClr val="A6B255"/>
                </a:solidFill>
                <a:latin typeface="Menlo Regular"/>
                <a:ea typeface="ＭＳ 明朝"/>
                <a:cs typeface="Times New Roman"/>
              </a:rPr>
              <a:t>2.0</a:t>
            </a:r>
            <a:r>
              <a:rPr lang="en-US" sz="800" dirty="0">
                <a:solidFill>
                  <a:srgbClr val="BF5053"/>
                </a:solidFill>
                <a:latin typeface="Menlo Regular"/>
                <a:ea typeface="ＭＳ 明朝"/>
                <a:cs typeface="Times New Roman"/>
              </a:rPr>
              <a:t>" cybox_minor_version="</a:t>
            </a:r>
            <a:r>
              <a:rPr lang="en-US" sz="800" dirty="0">
                <a:solidFill>
                  <a:srgbClr val="A6B255"/>
                </a:solidFill>
                <a:latin typeface="Menlo Regular"/>
                <a:ea typeface="ＭＳ 明朝"/>
                <a:cs typeface="Times New Roman"/>
              </a:rPr>
              <a:t>1.0</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a:t>
            </a:r>
            <a:r>
              <a:rPr lang="en-US" sz="800" dirty="0" smtClean="0">
                <a:solidFill>
                  <a:srgbClr val="BF5053"/>
                </a:solidFill>
                <a:latin typeface="Menlo Regular"/>
                <a:ea typeface="ＭＳ 明朝"/>
                <a:cs typeface="Times New Roman"/>
              </a:rPr>
              <a:t>cybox:Observable&gt;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&lt;cybox:Title&gt;</a:t>
            </a:r>
            <a:r>
              <a:rPr lang="en-US" sz="800" dirty="0">
                <a:solidFill>
                  <a:srgbClr val="2A2D32"/>
                </a:solidFill>
                <a:latin typeface="Menlo Regular"/>
                <a:ea typeface="ＭＳ 明朝"/>
                <a:cs typeface="Times New Roman"/>
              </a:rPr>
              <a:t>IP</a:t>
            </a:r>
            <a:r>
              <a:rPr lang="en-US" sz="800" dirty="0">
                <a:solidFill>
                  <a:srgbClr val="BF5053"/>
                </a:solidFill>
                <a:latin typeface="Menlo Regular"/>
                <a:ea typeface="ＭＳ 明朝"/>
                <a:cs typeface="Times New Roman"/>
              </a:rPr>
              <a:t>&lt;/cybox:Title&gt;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&lt;cybox:Observable_Source&gt;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&lt;cyboxCommon:Information_Source_Type&gt;</a:t>
            </a:r>
            <a:r>
              <a:rPr lang="en-US" sz="800" dirty="0">
                <a:solidFill>
                  <a:srgbClr val="2A2D32"/>
                </a:solidFill>
                <a:latin typeface="Menlo Regular"/>
                <a:ea typeface="ＭＳ 明朝"/>
                <a:cs typeface="Times New Roman"/>
              </a:rPr>
              <a:t>zeustracker.abuse.ch</a:t>
            </a:r>
            <a:r>
              <a:rPr lang="en-US" sz="800" dirty="0">
                <a:solidFill>
                  <a:srgbClr val="BF5053"/>
                </a:solidFill>
                <a:latin typeface="Menlo Regular"/>
                <a:ea typeface="ＭＳ 明朝"/>
                <a:cs typeface="Times New Roman"/>
              </a:rPr>
              <a:t>&lt;/cyboxCommon:Information_Source_Type&gt;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&lt;/cybox:Observable_Source&gt;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&lt;cybox:Object id="</a:t>
            </a:r>
            <a:r>
              <a:rPr lang="en-US" sz="800" dirty="0">
                <a:solidFill>
                  <a:srgbClr val="A6B255"/>
                </a:solidFill>
                <a:latin typeface="Menlo Regular"/>
                <a:ea typeface="ＭＳ 明朝"/>
                <a:cs typeface="Times New Roman"/>
              </a:rPr>
              <a:t>stucco:ip-1694521603</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&lt;cybox:Description&gt;</a:t>
            </a:r>
            <a:r>
              <a:rPr lang="en-US" sz="800" dirty="0">
                <a:solidFill>
                  <a:srgbClr val="2A2D32"/>
                </a:solidFill>
                <a:latin typeface="Menlo Regular"/>
                <a:ea typeface="ＭＳ 明朝"/>
                <a:cs typeface="Times New Roman"/>
              </a:rPr>
              <a:t>101.0.89.3</a:t>
            </a:r>
            <a:r>
              <a:rPr lang="en-US" sz="800" dirty="0">
                <a:solidFill>
                  <a:srgbClr val="BF5053"/>
                </a:solidFill>
                <a:latin typeface="Menlo Regular"/>
                <a:ea typeface="ＭＳ 明朝"/>
                <a:cs typeface="Times New Roman"/>
              </a:rPr>
              <a:t>&lt;/cybox:Description&gt;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&lt;cybox:Properties category="</a:t>
            </a:r>
            <a:r>
              <a:rPr lang="en-US" sz="800" dirty="0">
                <a:solidFill>
                  <a:srgbClr val="A6B255"/>
                </a:solidFill>
                <a:latin typeface="Menlo Regular"/>
                <a:ea typeface="ＭＳ 明朝"/>
                <a:cs typeface="Times New Roman"/>
              </a:rPr>
              <a:t>ipv4-addr</a:t>
            </a:r>
            <a:r>
              <a:rPr lang="en-US" sz="800" dirty="0">
                <a:solidFill>
                  <a:srgbClr val="BF5053"/>
                </a:solidFill>
                <a:latin typeface="Menlo Regular"/>
                <a:ea typeface="ＭＳ 明朝"/>
                <a:cs typeface="Times New Roman"/>
              </a:rPr>
              <a:t>" xsi:type="</a:t>
            </a:r>
            <a:r>
              <a:rPr lang="en-US" sz="800" dirty="0">
                <a:solidFill>
                  <a:srgbClr val="A6B255"/>
                </a:solidFill>
                <a:latin typeface="Menlo Regular"/>
                <a:ea typeface="ＭＳ 明朝"/>
                <a:cs typeface="Times New Roman"/>
              </a:rPr>
              <a:t>AddressObj:AddressObjectType</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&lt;AddressObj:Address_Value&gt;</a:t>
            </a:r>
            <a:r>
              <a:rPr lang="en-US" sz="800" dirty="0">
                <a:solidFill>
                  <a:srgbClr val="2A2D32"/>
                </a:solidFill>
                <a:latin typeface="Menlo Regular"/>
                <a:ea typeface="ＭＳ 明朝"/>
                <a:cs typeface="Times New Roman"/>
              </a:rPr>
              <a:t>101.0.89.3</a:t>
            </a:r>
            <a:r>
              <a:rPr lang="en-US" sz="800" dirty="0">
                <a:solidFill>
                  <a:srgbClr val="BF5053"/>
                </a:solidFill>
                <a:latin typeface="Menlo Regular"/>
                <a:ea typeface="ＭＳ 明朝"/>
                <a:cs typeface="Times New Roman"/>
              </a:rPr>
              <a:t>&lt;/AddressObj:Address_Value&gt;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&lt;/cybox:Properties&gt;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&lt;/cybox:Object&gt;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&lt;/cybox:Observable&gt;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&lt;/ttp:Observable_Characterization&gt;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&lt;/ttp:Infrastructure&gt;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&lt;/ttp:Resources&gt;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&lt;/stix:TTP&gt;</a:t>
            </a:r>
            <a:endParaRPr lang="en-US" sz="800" dirty="0">
              <a:effectLst/>
              <a:latin typeface="Cambria"/>
              <a:ea typeface="ＭＳ 明朝"/>
              <a:cs typeface="Times New Roman"/>
            </a:endParaRPr>
          </a:p>
        </p:txBody>
      </p:sp>
      <p:pic>
        <p:nvPicPr>
          <p:cNvPr id="7" name="Picture 6" descr="Screen Shot 2016-03-30 at 9.49.53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58000" y="2031850"/>
            <a:ext cx="914400" cy="898740"/>
          </a:xfrm>
          <a:prstGeom prst="roundRect">
            <a:avLst/>
          </a:prstGeom>
        </p:spPr>
      </p:pic>
      <p:sp>
        <p:nvSpPr>
          <p:cNvPr id="8" name="Process 7"/>
          <p:cNvSpPr/>
          <p:nvPr/>
        </p:nvSpPr>
        <p:spPr>
          <a:xfrm>
            <a:off x="1447800" y="3733800"/>
            <a:ext cx="6553200" cy="1524000"/>
          </a:xfrm>
          <a:prstGeom prst="flowChartProcess">
            <a:avLst/>
          </a:prstGeom>
          <a:gradFill flip="none" rotWithShape="1">
            <a:gsLst>
              <a:gs pos="0">
                <a:schemeClr val="accent1">
                  <a:tint val="100000"/>
                  <a:shade val="100000"/>
                  <a:satMod val="130000"/>
                  <a:alpha val="15000"/>
                </a:schemeClr>
              </a:gs>
              <a:gs pos="100000">
                <a:schemeClr val="accent1">
                  <a:tint val="50000"/>
                  <a:shade val="100000"/>
                  <a:satMod val="350000"/>
                  <a:alpha val="15000"/>
                </a:schemeClr>
              </a:gs>
            </a:gsLst>
            <a:lin ang="16200000" scaled="0"/>
            <a:tileRect/>
          </a:gradFill>
          <a:ln w="12700" cmpd="sng">
            <a:solidFill>
              <a:schemeClr val="accent1">
                <a:shade val="95000"/>
                <a:satMod val="105000"/>
                <a:alpha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Screen Shot 2016-03-30 at 9.50.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467600" y="3810000"/>
            <a:ext cx="914400" cy="902145"/>
          </a:xfrm>
          <a:prstGeom prst="roundRect">
            <a:avLst/>
          </a:prstGeom>
        </p:spPr>
      </p:pic>
    </p:spTree>
    <p:extLst>
      <p:ext uri="{BB962C8B-B14F-4D97-AF65-F5344CB8AC3E}">
        <p14:creationId xmlns:p14="http://schemas.microsoft.com/office/powerpoint/2010/main" val="3238740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latin typeface="Arial"/>
              </a:rPr>
              <a:t>STIX </a:t>
            </a:r>
            <a:r>
              <a:rPr lang="en-US" dirty="0" smtClean="0">
                <a:latin typeface="Arial"/>
              </a:rPr>
              <a:t>Normalization</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21</a:t>
            </a:fld>
            <a:endParaRPr lang="en-US"/>
          </a:p>
        </p:txBody>
      </p:sp>
      <p:sp>
        <p:nvSpPr>
          <p:cNvPr id="10" name="Rectangle 9"/>
          <p:cNvSpPr/>
          <p:nvPr/>
        </p:nvSpPr>
        <p:spPr>
          <a:xfrm>
            <a:off x="1981200" y="1447800"/>
            <a:ext cx="6705600" cy="1723549"/>
          </a:xfrm>
          <a:prstGeom prst="rect">
            <a:avLst/>
          </a:prstGeom>
        </p:spPr>
        <p:txBody>
          <a:bodyPr wrap="square">
            <a:spAutoFit/>
          </a:bodyPr>
          <a:lstStyle/>
          <a:p>
            <a:r>
              <a:rPr lang="en-US" sz="800" dirty="0">
                <a:solidFill>
                  <a:srgbClr val="BF5053"/>
                </a:solidFill>
                <a:latin typeface="Menlo Regular"/>
                <a:ea typeface="ＭＳ 明朝"/>
                <a:cs typeface="Times New Roman"/>
              </a:rPr>
              <a:t> &lt;cybox:Observable id="</a:t>
            </a:r>
            <a:r>
              <a:rPr lang="en-US" sz="1000" b="1" dirty="0">
                <a:latin typeface="Menlo Regular"/>
                <a:ea typeface="ＭＳ 明朝"/>
                <a:cs typeface="Times New Roman"/>
              </a:rPr>
              <a:t>stucco:ip-89992030-5378-4711-bcfe-6e5b1dc59f2f</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&lt;cybox:Title&gt;</a:t>
            </a:r>
            <a:r>
              <a:rPr lang="en-US" sz="800" dirty="0">
                <a:solidFill>
                  <a:srgbClr val="2A2D32"/>
                </a:solidFill>
                <a:latin typeface="Menlo Regular"/>
                <a:ea typeface="ＭＳ 明朝"/>
                <a:cs typeface="Times New Roman"/>
              </a:rPr>
              <a:t>IP</a:t>
            </a:r>
            <a:r>
              <a:rPr lang="en-US" sz="800" dirty="0">
                <a:solidFill>
                  <a:srgbClr val="BF5053"/>
                </a:solidFill>
                <a:latin typeface="Menlo Regular"/>
                <a:ea typeface="ＭＳ 明朝"/>
                <a:cs typeface="Times New Roman"/>
              </a:rPr>
              <a:t>&lt;/cybox:Title&gt;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&lt;cybox:Observable_Source&gt;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&lt;cyboxCommon:Information_Source_Type&gt;</a:t>
            </a:r>
            <a:r>
              <a:rPr lang="en-US" sz="800" dirty="0">
                <a:solidFill>
                  <a:srgbClr val="2A2D32"/>
                </a:solidFill>
                <a:latin typeface="Menlo Regular"/>
                <a:ea typeface="ＭＳ 明朝"/>
                <a:cs typeface="Times New Roman"/>
              </a:rPr>
              <a:t>zeustracker.abuse.ch</a:t>
            </a:r>
            <a:r>
              <a:rPr lang="en-US" sz="800" dirty="0">
                <a:solidFill>
                  <a:srgbClr val="BF5053"/>
                </a:solidFill>
                <a:latin typeface="Menlo Regular"/>
                <a:ea typeface="ＭＳ 明朝"/>
                <a:cs typeface="Times New Roman"/>
              </a:rPr>
              <a:t>&lt;/cyboxCommon:Information_Source_Type&gt;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&lt;/cybox:Observable_Source&gt;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&lt;cybox:Object id="</a:t>
            </a:r>
            <a:r>
              <a:rPr lang="en-US" sz="800" dirty="0">
                <a:solidFill>
                  <a:srgbClr val="A6B255"/>
                </a:solidFill>
                <a:latin typeface="Menlo Regular"/>
                <a:ea typeface="ＭＳ 明朝"/>
                <a:cs typeface="Times New Roman"/>
              </a:rPr>
              <a:t>stucco:ip-1694521603</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&lt;cybox:Description&gt;</a:t>
            </a:r>
            <a:r>
              <a:rPr lang="en-US" sz="800" dirty="0">
                <a:solidFill>
                  <a:srgbClr val="2A2D32"/>
                </a:solidFill>
                <a:latin typeface="Menlo Regular"/>
                <a:ea typeface="ＭＳ 明朝"/>
                <a:cs typeface="Times New Roman"/>
              </a:rPr>
              <a:t>101.0.89.3</a:t>
            </a:r>
            <a:r>
              <a:rPr lang="en-US" sz="800" dirty="0">
                <a:solidFill>
                  <a:srgbClr val="BF5053"/>
                </a:solidFill>
                <a:latin typeface="Menlo Regular"/>
                <a:ea typeface="ＭＳ 明朝"/>
                <a:cs typeface="Times New Roman"/>
              </a:rPr>
              <a:t>&lt;/cybox:Description&gt;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&lt;cybox:Properties xmlns:xsi="</a:t>
            </a:r>
            <a:r>
              <a:rPr lang="en-US" sz="800" dirty="0">
                <a:solidFill>
                  <a:srgbClr val="A6B255"/>
                </a:solidFill>
                <a:latin typeface="Menlo Regular"/>
                <a:ea typeface="ＭＳ 明朝"/>
                <a:cs typeface="Times New Roman"/>
              </a:rPr>
              <a:t>http://www.w3.org/2001/XMLSchema-instance</a:t>
            </a:r>
            <a:r>
              <a:rPr lang="en-US" sz="800" dirty="0">
                <a:solidFill>
                  <a:srgbClr val="BF5053"/>
                </a:solidFill>
                <a:latin typeface="Menlo Regular"/>
                <a:ea typeface="ＭＳ 明朝"/>
                <a:cs typeface="Times New Roman"/>
              </a:rPr>
              <a:t>" category="</a:t>
            </a:r>
            <a:r>
              <a:rPr lang="en-US" sz="800" dirty="0">
                <a:solidFill>
                  <a:srgbClr val="A6B255"/>
                </a:solidFill>
                <a:latin typeface="Menlo Regular"/>
                <a:ea typeface="ＭＳ 明朝"/>
                <a:cs typeface="Times New Roman"/>
              </a:rPr>
              <a:t>ipv4-addr</a:t>
            </a:r>
            <a:r>
              <a:rPr lang="en-US" sz="800" dirty="0">
                <a:solidFill>
                  <a:srgbClr val="BF5053"/>
                </a:solidFill>
                <a:latin typeface="Menlo Regular"/>
                <a:ea typeface="ＭＳ 明朝"/>
                <a:cs typeface="Times New Roman"/>
              </a:rPr>
              <a:t>" xsi:type="</a:t>
            </a:r>
            <a:r>
              <a:rPr lang="en-US" sz="800" dirty="0">
                <a:solidFill>
                  <a:srgbClr val="A6B255"/>
                </a:solidFill>
                <a:latin typeface="Menlo Regular"/>
                <a:ea typeface="ＭＳ 明朝"/>
                <a:cs typeface="Times New Roman"/>
              </a:rPr>
              <a:t>AddressObj:AddressObjectType</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&lt;AddressObj:Address_Value&gt;</a:t>
            </a:r>
            <a:r>
              <a:rPr lang="en-US" sz="800" dirty="0">
                <a:solidFill>
                  <a:srgbClr val="2A2D32"/>
                </a:solidFill>
                <a:latin typeface="Menlo Regular"/>
                <a:ea typeface="ＭＳ 明朝"/>
                <a:cs typeface="Times New Roman"/>
              </a:rPr>
              <a:t>101.0.89.3</a:t>
            </a:r>
            <a:r>
              <a:rPr lang="en-US" sz="800" dirty="0">
                <a:solidFill>
                  <a:srgbClr val="BF5053"/>
                </a:solidFill>
                <a:latin typeface="Menlo Regular"/>
                <a:ea typeface="ＭＳ 明朝"/>
                <a:cs typeface="Times New Roman"/>
              </a:rPr>
              <a:t>&lt;/AddressObj:Address_Value&gt;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&lt;/cybox:Properties&gt;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&lt;/cybox:Object&gt;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&lt;/cybox:Observable&gt;</a:t>
            </a:r>
            <a:endParaRPr lang="en-US" sz="800" dirty="0">
              <a:latin typeface="Cambria"/>
              <a:ea typeface="ＭＳ 明朝"/>
              <a:cs typeface="Times New Roman"/>
            </a:endParaRPr>
          </a:p>
        </p:txBody>
      </p:sp>
      <p:pic>
        <p:nvPicPr>
          <p:cNvPr id="11" name="Picture 10" descr="Screen Shot 2016-03-30 at 9.49.53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452887" y="4343400"/>
            <a:ext cx="914400" cy="898740"/>
          </a:xfrm>
          <a:prstGeom prst="roundRect">
            <a:avLst/>
          </a:prstGeom>
        </p:spPr>
      </p:pic>
      <p:pic>
        <p:nvPicPr>
          <p:cNvPr id="12" name="Picture 11" descr="Screen Shot 2016-03-30 at 9.50.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452887" y="1752600"/>
            <a:ext cx="914400" cy="902145"/>
          </a:xfrm>
          <a:prstGeom prst="roundRect">
            <a:avLst/>
          </a:prstGeom>
        </p:spPr>
      </p:pic>
      <p:sp>
        <p:nvSpPr>
          <p:cNvPr id="13" name="Process 12"/>
          <p:cNvSpPr/>
          <p:nvPr/>
        </p:nvSpPr>
        <p:spPr>
          <a:xfrm>
            <a:off x="3429000" y="1447800"/>
            <a:ext cx="3657600" cy="220311"/>
          </a:xfrm>
          <a:prstGeom prst="flowChartProcess">
            <a:avLst/>
          </a:prstGeom>
          <a:gradFill flip="none" rotWithShape="1">
            <a:gsLst>
              <a:gs pos="0">
                <a:schemeClr val="accent1">
                  <a:tint val="100000"/>
                  <a:shade val="100000"/>
                  <a:satMod val="130000"/>
                  <a:alpha val="17000"/>
                </a:schemeClr>
              </a:gs>
              <a:gs pos="100000">
                <a:schemeClr val="accent1">
                  <a:tint val="50000"/>
                  <a:shade val="100000"/>
                  <a:satMod val="350000"/>
                  <a:alpha val="17000"/>
                </a:schemeClr>
              </a:gs>
            </a:gsLst>
            <a:lin ang="16200000" scaled="0"/>
            <a:tileRect/>
          </a:gradFill>
          <a:ln w="12700" cmpd="sng">
            <a:solidFill>
              <a:schemeClr val="accent1">
                <a:shade val="95000"/>
                <a:satMod val="105000"/>
                <a:alpha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Process 13"/>
          <p:cNvSpPr/>
          <p:nvPr/>
        </p:nvSpPr>
        <p:spPr>
          <a:xfrm>
            <a:off x="4267200" y="5638800"/>
            <a:ext cx="3657600" cy="220311"/>
          </a:xfrm>
          <a:prstGeom prst="flowChartProcess">
            <a:avLst/>
          </a:prstGeom>
          <a:gradFill flip="none" rotWithShape="1">
            <a:gsLst>
              <a:gs pos="0">
                <a:schemeClr val="accent1">
                  <a:tint val="100000"/>
                  <a:shade val="100000"/>
                  <a:satMod val="130000"/>
                  <a:alpha val="17000"/>
                </a:schemeClr>
              </a:gs>
              <a:gs pos="100000">
                <a:schemeClr val="accent1">
                  <a:tint val="50000"/>
                  <a:shade val="100000"/>
                  <a:satMod val="350000"/>
                  <a:alpha val="17000"/>
                </a:schemeClr>
              </a:gs>
            </a:gsLst>
            <a:lin ang="16200000" scaled="0"/>
            <a:tileRect/>
          </a:gradFill>
          <a:ln w="12700" cmpd="sng">
            <a:solidFill>
              <a:schemeClr val="accent1">
                <a:shade val="95000"/>
                <a:satMod val="105000"/>
                <a:alpha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231079" y="1600200"/>
            <a:ext cx="3032341" cy="4147334"/>
          </a:xfrm>
          <a:custGeom>
            <a:avLst/>
            <a:gdLst>
              <a:gd name="connsiteX0" fmla="*/ 3032341 w 3032341"/>
              <a:gd name="connsiteY0" fmla="*/ 4192395 h 4192395"/>
              <a:gd name="connsiteX1" fmla="*/ 0 w 3032341"/>
              <a:gd name="connsiteY1" fmla="*/ 4192395 h 4192395"/>
              <a:gd name="connsiteX2" fmla="*/ 0 w 3032341"/>
              <a:gd name="connsiteY2" fmla="*/ 0 h 4192395"/>
              <a:gd name="connsiteX3" fmla="*/ 822879 w 3032341"/>
              <a:gd name="connsiteY3" fmla="*/ 0 h 4192395"/>
            </a:gdLst>
            <a:ahLst/>
            <a:cxnLst>
              <a:cxn ang="0">
                <a:pos x="connsiteX0" y="connsiteY0"/>
              </a:cxn>
              <a:cxn ang="0">
                <a:pos x="connsiteX1" y="connsiteY1"/>
              </a:cxn>
              <a:cxn ang="0">
                <a:pos x="connsiteX2" y="connsiteY2"/>
              </a:cxn>
              <a:cxn ang="0">
                <a:pos x="connsiteX3" y="connsiteY3"/>
              </a:cxn>
            </a:cxnLst>
            <a:rect l="l" t="t" r="r" b="b"/>
            <a:pathLst>
              <a:path w="3032341" h="4192395">
                <a:moveTo>
                  <a:pt x="3032341" y="4192395"/>
                </a:moveTo>
                <a:lnTo>
                  <a:pt x="0" y="4192395"/>
                </a:lnTo>
                <a:lnTo>
                  <a:pt x="0" y="0"/>
                </a:lnTo>
                <a:lnTo>
                  <a:pt x="822879" y="0"/>
                </a:lnTo>
              </a:path>
            </a:pathLst>
          </a:custGeom>
          <a:ln>
            <a:solidFill>
              <a:schemeClr val="accent1">
                <a:alpha val="30000"/>
              </a:schemeClr>
            </a:solidFill>
            <a:headEnd type="ova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Rectangle 15"/>
          <p:cNvSpPr/>
          <p:nvPr/>
        </p:nvSpPr>
        <p:spPr>
          <a:xfrm>
            <a:off x="1981200" y="3667104"/>
            <a:ext cx="6705600" cy="2708434"/>
          </a:xfrm>
          <a:prstGeom prst="rect">
            <a:avLst/>
          </a:prstGeom>
        </p:spPr>
        <p:txBody>
          <a:bodyPr wrap="square">
            <a:spAutoFit/>
          </a:bodyPr>
          <a:lstStyle/>
          <a:p>
            <a:r>
              <a:rPr lang="en-US" sz="800" dirty="0" smtClean="0">
                <a:solidFill>
                  <a:srgbClr val="BF5053"/>
                </a:solidFill>
                <a:latin typeface="Menlo Regular"/>
                <a:ea typeface="ＭＳ 明朝"/>
                <a:cs typeface="Times New Roman"/>
              </a:rPr>
              <a:t>&lt;</a:t>
            </a:r>
            <a:r>
              <a:rPr lang="en-US" sz="800" dirty="0">
                <a:solidFill>
                  <a:srgbClr val="BF5053"/>
                </a:solidFill>
                <a:latin typeface="Menlo Regular"/>
                <a:ea typeface="ＭＳ 明朝"/>
                <a:cs typeface="Times New Roman"/>
              </a:rPr>
              <a:t>stix:TTP xmlns:xsi="</a:t>
            </a:r>
            <a:r>
              <a:rPr lang="en-US" sz="800" dirty="0">
                <a:solidFill>
                  <a:srgbClr val="A6B255"/>
                </a:solidFill>
                <a:latin typeface="Menlo Regular"/>
                <a:ea typeface="ＭＳ 明朝"/>
                <a:cs typeface="Times New Roman"/>
              </a:rPr>
              <a:t>http://www.w3.org/2001/XMLSchema-instance</a:t>
            </a:r>
            <a:r>
              <a:rPr lang="en-US" sz="800" dirty="0">
                <a:solidFill>
                  <a:srgbClr val="BF5053"/>
                </a:solidFill>
                <a:latin typeface="Menlo Regular"/>
                <a:ea typeface="ＭＳ 明朝"/>
                <a:cs typeface="Times New Roman"/>
              </a:rPr>
              <a:t>" </a:t>
            </a:r>
            <a:endParaRPr lang="en-US" sz="800" dirty="0" smtClean="0">
              <a:solidFill>
                <a:srgbClr val="BF5053"/>
              </a:solidFill>
              <a:latin typeface="Menlo Regular"/>
              <a:ea typeface="ＭＳ 明朝"/>
              <a:cs typeface="Times New Roman"/>
            </a:endParaRPr>
          </a:p>
          <a:p>
            <a:r>
              <a:rPr lang="en-US" sz="800" dirty="0" smtClean="0">
                <a:solidFill>
                  <a:srgbClr val="BF5053"/>
                </a:solidFill>
                <a:latin typeface="Menlo Regular"/>
                <a:ea typeface="ＭＳ 明朝"/>
                <a:cs typeface="Times New Roman"/>
              </a:rPr>
              <a:t>id</a:t>
            </a:r>
            <a:r>
              <a:rPr lang="en-US" sz="800" dirty="0">
                <a:solidFill>
                  <a:srgbClr val="BF5053"/>
                </a:solidFill>
                <a:latin typeface="Menlo Regular"/>
                <a:ea typeface="ＭＳ 明朝"/>
                <a:cs typeface="Times New Roman"/>
              </a:rPr>
              <a:t>="</a:t>
            </a:r>
            <a:r>
              <a:rPr lang="en-US" sz="800" dirty="0">
                <a:solidFill>
                  <a:srgbClr val="A6B255"/>
                </a:solidFill>
                <a:latin typeface="Menlo Regular"/>
                <a:ea typeface="ＭＳ 明朝"/>
                <a:cs typeface="Times New Roman"/>
              </a:rPr>
              <a:t>stucco:malware-f162c851-6138-4544-b149-105a23676c3e</a:t>
            </a:r>
            <a:r>
              <a:rPr lang="en-US" sz="800" dirty="0">
                <a:solidFill>
                  <a:srgbClr val="BF5053"/>
                </a:solidFill>
                <a:latin typeface="Menlo Regular"/>
                <a:ea typeface="ＭＳ 明朝"/>
                <a:cs typeface="Times New Roman"/>
              </a:rPr>
              <a:t>" xsi:type="</a:t>
            </a:r>
            <a:r>
              <a:rPr lang="en-US" sz="800" dirty="0">
                <a:solidFill>
                  <a:srgbClr val="A6B255"/>
                </a:solidFill>
                <a:latin typeface="Menlo Regular"/>
                <a:ea typeface="ＭＳ 明朝"/>
                <a:cs typeface="Times New Roman"/>
              </a:rPr>
              <a:t>ttp:TTPType</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&lt;ttp:Title&gt;</a:t>
            </a:r>
            <a:r>
              <a:rPr lang="en-US" sz="800" dirty="0">
                <a:solidFill>
                  <a:srgbClr val="2A2D32"/>
                </a:solidFill>
                <a:latin typeface="Menlo Regular"/>
                <a:ea typeface="ＭＳ 明朝"/>
                <a:cs typeface="Times New Roman"/>
              </a:rPr>
              <a:t>Malware</a:t>
            </a:r>
            <a:r>
              <a:rPr lang="en-US" sz="800" dirty="0">
                <a:solidFill>
                  <a:srgbClr val="BF5053"/>
                </a:solidFill>
                <a:latin typeface="Menlo Regular"/>
                <a:ea typeface="ＭＳ 明朝"/>
                <a:cs typeface="Times New Roman"/>
              </a:rPr>
              <a:t>&lt;/ttp:Title&gt;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&lt;ttp:Behavior&gt;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&lt;ttp:Malware&gt;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&lt;ttp:Malware_Instance id="</a:t>
            </a:r>
            <a:r>
              <a:rPr lang="en-US" sz="800" dirty="0">
                <a:solidFill>
                  <a:srgbClr val="A6B255"/>
                </a:solidFill>
                <a:latin typeface="Menlo Regular"/>
                <a:ea typeface="ＭＳ 明朝"/>
                <a:cs typeface="Times New Roman"/>
              </a:rPr>
              <a:t>stucco:malware-botnet</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&lt;ttp:Type&gt;</a:t>
            </a:r>
            <a:r>
              <a:rPr lang="en-US" sz="800" dirty="0">
                <a:solidFill>
                  <a:srgbClr val="2A2D32"/>
                </a:solidFill>
                <a:latin typeface="Menlo Regular"/>
                <a:ea typeface="ＭＳ 明朝"/>
                <a:cs typeface="Times New Roman"/>
              </a:rPr>
              <a:t>Botnet</a:t>
            </a:r>
            <a:r>
              <a:rPr lang="en-US" sz="800" dirty="0">
                <a:solidFill>
                  <a:srgbClr val="BF5053"/>
                </a:solidFill>
                <a:latin typeface="Menlo Regular"/>
                <a:ea typeface="ＭＳ 明朝"/>
                <a:cs typeface="Times New Roman"/>
              </a:rPr>
              <a:t>&lt;/ttp:Type&gt;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&lt;ttp:Name&gt;</a:t>
            </a:r>
            <a:r>
              <a:rPr lang="en-US" sz="800" dirty="0">
                <a:solidFill>
                  <a:srgbClr val="2A2D32"/>
                </a:solidFill>
                <a:latin typeface="Menlo Regular"/>
                <a:ea typeface="ＭＳ 明朝"/>
                <a:cs typeface="Times New Roman"/>
              </a:rPr>
              <a:t>Botnet</a:t>
            </a:r>
            <a:r>
              <a:rPr lang="en-US" sz="800" dirty="0">
                <a:solidFill>
                  <a:srgbClr val="BF5053"/>
                </a:solidFill>
                <a:latin typeface="Menlo Regular"/>
                <a:ea typeface="ＭＳ 明朝"/>
                <a:cs typeface="Times New Roman"/>
              </a:rPr>
              <a:t>&lt;/ttp:Name&gt;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&lt;ttp:Title&gt;</a:t>
            </a:r>
            <a:r>
              <a:rPr lang="en-US" sz="800" dirty="0">
                <a:solidFill>
                  <a:srgbClr val="2A2D32"/>
                </a:solidFill>
                <a:latin typeface="Menlo Regular"/>
                <a:ea typeface="ＭＳ 明朝"/>
                <a:cs typeface="Times New Roman"/>
              </a:rPr>
              <a:t>Botnet</a:t>
            </a:r>
            <a:r>
              <a:rPr lang="en-US" sz="800" dirty="0">
                <a:solidFill>
                  <a:srgbClr val="BF5053"/>
                </a:solidFill>
                <a:latin typeface="Menlo Regular"/>
                <a:ea typeface="ＭＳ 明朝"/>
                <a:cs typeface="Times New Roman"/>
              </a:rPr>
              <a:t>&lt;/ttp:Title&gt;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&lt;ttp:Description&gt;</a:t>
            </a:r>
            <a:r>
              <a:rPr lang="en-US" sz="800" dirty="0">
                <a:solidFill>
                  <a:srgbClr val="2A2D32"/>
                </a:solidFill>
                <a:latin typeface="Menlo Regular"/>
                <a:ea typeface="ＭＳ 明朝"/>
                <a:cs typeface="Times New Roman"/>
              </a:rPr>
              <a:t>Botnet</a:t>
            </a:r>
            <a:r>
              <a:rPr lang="en-US" sz="800" dirty="0">
                <a:solidFill>
                  <a:srgbClr val="BF5053"/>
                </a:solidFill>
                <a:latin typeface="Menlo Regular"/>
                <a:ea typeface="ＭＳ 明朝"/>
                <a:cs typeface="Times New Roman"/>
              </a:rPr>
              <a:t>&lt;/ttp:Description&gt;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&lt;/ttp:Malware_Instance&gt;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&lt;/ttp:Malware&gt;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&lt;/ttp:Behavior&gt;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&lt;ttp:Resources&gt;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&lt;ttp:Infrastructure&gt;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&lt;ttp:Observable_Characterization cybox_major_version="</a:t>
            </a:r>
            <a:r>
              <a:rPr lang="en-US" sz="800" dirty="0">
                <a:solidFill>
                  <a:srgbClr val="A6B255"/>
                </a:solidFill>
                <a:latin typeface="Menlo Regular"/>
                <a:ea typeface="ＭＳ 明朝"/>
                <a:cs typeface="Times New Roman"/>
              </a:rPr>
              <a:t>2.0</a:t>
            </a:r>
            <a:r>
              <a:rPr lang="en-US" sz="800" dirty="0">
                <a:solidFill>
                  <a:srgbClr val="BF5053"/>
                </a:solidFill>
                <a:latin typeface="Menlo Regular"/>
                <a:ea typeface="ＭＳ 明朝"/>
                <a:cs typeface="Times New Roman"/>
              </a:rPr>
              <a:t>" cybox_minor_version="</a:t>
            </a:r>
            <a:r>
              <a:rPr lang="en-US" sz="800" dirty="0">
                <a:solidFill>
                  <a:srgbClr val="A6B255"/>
                </a:solidFill>
                <a:latin typeface="Menlo Regular"/>
                <a:ea typeface="ＭＳ 明朝"/>
                <a:cs typeface="Times New Roman"/>
              </a:rPr>
              <a:t>1.0</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&lt;cybox:Observable idref="</a:t>
            </a:r>
            <a:r>
              <a:rPr lang="en-US" sz="1000" b="1" dirty="0">
                <a:latin typeface="Menlo Regular"/>
                <a:ea typeface="ＭＳ 明朝"/>
                <a:cs typeface="Times New Roman"/>
              </a:rPr>
              <a:t>stucco:ip-89992030-5378-4711-bcfe-6e5b1dc59f2f</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&lt;/ttp:Observable_Characterization&gt;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&lt;/ttp:Infrastructure&gt;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&lt;/ttp:Resources&gt;</a:t>
            </a:r>
            <a:endParaRPr lang="en-US" sz="800" dirty="0">
              <a:latin typeface="Cambria"/>
              <a:ea typeface="ＭＳ 明朝"/>
              <a:cs typeface="Times New Roman"/>
            </a:endParaRPr>
          </a:p>
          <a:p>
            <a:r>
              <a:rPr lang="en-US" sz="800" dirty="0" smtClean="0">
                <a:solidFill>
                  <a:srgbClr val="BF5053"/>
                </a:solidFill>
                <a:latin typeface="Menlo Regular"/>
                <a:ea typeface="ＭＳ 明朝"/>
                <a:cs typeface="Times New Roman"/>
              </a:rPr>
              <a:t>    &lt;</a:t>
            </a:r>
            <a:r>
              <a:rPr lang="en-US" sz="800" dirty="0">
                <a:solidFill>
                  <a:srgbClr val="BF5053"/>
                </a:solidFill>
                <a:latin typeface="Menlo Regular"/>
                <a:ea typeface="ＭＳ 明朝"/>
                <a:cs typeface="Times New Roman"/>
              </a:rPr>
              <a:t>/stix:TTP&gt;</a:t>
            </a:r>
            <a:endParaRPr lang="en-US" sz="800" dirty="0">
              <a:effectLst/>
              <a:latin typeface="Cambria"/>
              <a:ea typeface="ＭＳ 明朝"/>
              <a:cs typeface="Times New Roman"/>
            </a:endParaRPr>
          </a:p>
        </p:txBody>
      </p:sp>
    </p:spTree>
    <p:extLst>
      <p:ext uri="{BB962C8B-B14F-4D97-AF65-F5344CB8AC3E}">
        <p14:creationId xmlns:p14="http://schemas.microsoft.com/office/powerpoint/2010/main" val="6150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a:rPr>
              <a:t>STIX Normalization</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22</a:t>
            </a:fld>
            <a:endParaRPr lang="en-US"/>
          </a:p>
        </p:txBody>
      </p:sp>
      <p:sp>
        <p:nvSpPr>
          <p:cNvPr id="5" name="Rectangle 4"/>
          <p:cNvSpPr/>
          <p:nvPr/>
        </p:nvSpPr>
        <p:spPr>
          <a:xfrm>
            <a:off x="1828800" y="1646639"/>
            <a:ext cx="7010400" cy="2569935"/>
          </a:xfrm>
          <a:prstGeom prst="rect">
            <a:avLst/>
          </a:prstGeom>
        </p:spPr>
        <p:txBody>
          <a:bodyPr wrap="square">
            <a:spAutoFit/>
          </a:bodyPr>
          <a:lstStyle/>
          <a:p>
            <a:r>
              <a:rPr lang="en-US" sz="800" dirty="0">
                <a:solidFill>
                  <a:srgbClr val="BF5053"/>
                </a:solidFill>
                <a:latin typeface="Menlo Regular"/>
                <a:ea typeface="ＭＳ 明朝"/>
                <a:cs typeface="Times New Roman"/>
              </a:rPr>
              <a:t>&lt;campaign:Campaign xmlns:campaign="</a:t>
            </a:r>
            <a:r>
              <a:rPr lang="en-US" sz="800" dirty="0">
                <a:solidFill>
                  <a:srgbClr val="A6B255"/>
                </a:solidFill>
                <a:latin typeface="Menlo Regular"/>
                <a:ea typeface="ＭＳ 明朝"/>
                <a:cs typeface="Times New Roman"/>
              </a:rPr>
              <a:t>http://stix.mitre.org/Campaign-1</a:t>
            </a:r>
            <a:r>
              <a:rPr lang="en-US" sz="800" dirty="0">
                <a:solidFill>
                  <a:srgbClr val="BF5053"/>
                </a:solidFill>
                <a:latin typeface="Menlo Regular"/>
                <a:ea typeface="ＭＳ 明朝"/>
                <a:cs typeface="Times New Roman"/>
              </a:rPr>
              <a:t>" xmlns:stixCommon="</a:t>
            </a:r>
            <a:r>
              <a:rPr lang="en-US" sz="800" dirty="0">
                <a:solidFill>
                  <a:srgbClr val="A6B255"/>
                </a:solidFill>
                <a:latin typeface="Menlo Regular"/>
                <a:ea typeface="ＭＳ 明朝"/>
                <a:cs typeface="Times New Roman"/>
              </a:rPr>
              <a:t>http://stix.mitre.org/common-1</a:t>
            </a:r>
            <a:r>
              <a:rPr lang="en-US" sz="800" dirty="0">
                <a:solidFill>
                  <a:srgbClr val="BF5053"/>
                </a:solidFill>
                <a:latin typeface="Menlo Regular"/>
                <a:ea typeface="ＭＳ 明朝"/>
                <a:cs typeface="Times New Roman"/>
              </a:rPr>
              <a:t>" xmlns:stucco="</a:t>
            </a:r>
            <a:r>
              <a:rPr lang="en-US" sz="800" dirty="0">
                <a:solidFill>
                  <a:srgbClr val="A6B255"/>
                </a:solidFill>
                <a:latin typeface="Menlo Regular"/>
                <a:ea typeface="ＭＳ 明朝"/>
                <a:cs typeface="Times New Roman"/>
              </a:rPr>
              <a:t>gov.ornl.stucco</a:t>
            </a:r>
            <a:r>
              <a:rPr lang="en-US" sz="800" dirty="0">
                <a:solidFill>
                  <a:srgbClr val="BF5053"/>
                </a:solidFill>
                <a:latin typeface="Menlo Regular"/>
                <a:ea typeface="ＭＳ 明朝"/>
                <a:cs typeface="Times New Roman"/>
              </a:rPr>
              <a:t>" xmlns:ta="</a:t>
            </a:r>
            <a:r>
              <a:rPr lang="en-US" sz="800" dirty="0">
                <a:solidFill>
                  <a:srgbClr val="A6B255"/>
                </a:solidFill>
                <a:latin typeface="Menlo Regular"/>
                <a:ea typeface="ＭＳ 明朝"/>
                <a:cs typeface="Times New Roman"/>
              </a:rPr>
              <a:t>http://stix.mitre.org/ThreatActor-1</a:t>
            </a:r>
            <a:r>
              <a:rPr lang="en-US" sz="800" dirty="0">
                <a:solidFill>
                  <a:srgbClr val="BF5053"/>
                </a:solidFill>
                <a:latin typeface="Menlo Regular"/>
                <a:ea typeface="ＭＳ 明朝"/>
                <a:cs typeface="Times New Roman"/>
              </a:rPr>
              <a:t>" id="</a:t>
            </a:r>
            <a:r>
              <a:rPr lang="en-US" sz="800" dirty="0">
                <a:solidFill>
                  <a:srgbClr val="A6B255"/>
                </a:solidFill>
                <a:latin typeface="Menlo Regular"/>
                <a:ea typeface="ＭＳ 明朝"/>
                <a:cs typeface="Times New Roman"/>
              </a:rPr>
              <a:t>stucco:campaign-a2dec921-6a3f-49e4-b415-402b376fff5c</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&lt;campaign:Title&gt;</a:t>
            </a:r>
            <a:r>
              <a:rPr lang="en-US" sz="800" dirty="0">
                <a:solidFill>
                  <a:srgbClr val="2A2D32"/>
                </a:solidFill>
                <a:latin typeface="Menlo Regular"/>
                <a:ea typeface="ＭＳ 明朝"/>
                <a:cs typeface="Times New Roman"/>
              </a:rPr>
              <a:t>Compromise of ATM Machines</a:t>
            </a:r>
            <a:r>
              <a:rPr lang="en-US" sz="800" dirty="0">
                <a:solidFill>
                  <a:srgbClr val="BF5053"/>
                </a:solidFill>
                <a:latin typeface="Menlo Regular"/>
                <a:ea typeface="ＭＳ 明朝"/>
                <a:cs typeface="Times New Roman"/>
              </a:rPr>
              <a:t>&lt;/campaign:Title&gt;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&lt;campaign:Description&gt;</a:t>
            </a:r>
            <a:r>
              <a:rPr lang="en-US" sz="800" dirty="0">
                <a:solidFill>
                  <a:srgbClr val="2A2D32"/>
                </a:solidFill>
                <a:latin typeface="Menlo Regular"/>
                <a:ea typeface="ＭＳ 明朝"/>
                <a:cs typeface="Times New Roman"/>
              </a:rPr>
              <a:t>Compromise of ATM Machines on May 23, 2015 at Chicago Main ave.</a:t>
            </a:r>
            <a:r>
              <a:rPr lang="en-US" sz="800" dirty="0">
                <a:solidFill>
                  <a:srgbClr val="BF5053"/>
                </a:solidFill>
                <a:latin typeface="Menlo Regular"/>
                <a:ea typeface="ＭＳ 明朝"/>
                <a:cs typeface="Times New Roman"/>
              </a:rPr>
              <a:t>&lt;/campaign:Description&gt;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&lt;campaign:Names&gt;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&lt;campaign:Name&gt;</a:t>
            </a:r>
            <a:r>
              <a:rPr lang="en-US" sz="800" dirty="0">
                <a:solidFill>
                  <a:srgbClr val="2A2D32"/>
                </a:solidFill>
                <a:latin typeface="Menlo Regular"/>
                <a:ea typeface="ＭＳ 明朝"/>
                <a:cs typeface="Times New Roman"/>
              </a:rPr>
              <a:t>Black Star</a:t>
            </a:r>
            <a:r>
              <a:rPr lang="en-US" sz="800" dirty="0">
                <a:solidFill>
                  <a:srgbClr val="BF5053"/>
                </a:solidFill>
                <a:latin typeface="Menlo Regular"/>
                <a:ea typeface="ＭＳ 明朝"/>
                <a:cs typeface="Times New Roman"/>
              </a:rPr>
              <a:t>&lt;/campaign:Name&gt;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&lt;/campaign:Names&gt;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&lt;campaign:Attribution&gt;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&lt;campaign:Attributed_Threat_Actor&gt;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&lt;stixCommon:Threat_Actor xmlns:xsi="</a:t>
            </a:r>
            <a:r>
              <a:rPr lang="en-US" sz="800" dirty="0">
                <a:solidFill>
                  <a:srgbClr val="A6B255"/>
                </a:solidFill>
                <a:latin typeface="Menlo Regular"/>
                <a:ea typeface="ＭＳ 明朝"/>
                <a:cs typeface="Times New Roman"/>
              </a:rPr>
              <a:t>http://www.w3.org/2001/XMLSchema-instance</a:t>
            </a:r>
            <a:r>
              <a:rPr lang="en-US" sz="800" dirty="0">
                <a:solidFill>
                  <a:srgbClr val="BF5053"/>
                </a:solidFill>
                <a:latin typeface="Menlo Regular"/>
                <a:ea typeface="ＭＳ 明朝"/>
                <a:cs typeface="Times New Roman"/>
              </a:rPr>
              <a:t>" idref="</a:t>
            </a:r>
            <a:r>
              <a:rPr lang="en-US" sz="900" b="1" dirty="0">
                <a:solidFill>
                  <a:srgbClr val="000000"/>
                </a:solidFill>
                <a:latin typeface="Menlo Regular"/>
                <a:ea typeface="ＭＳ 明朝"/>
                <a:cs typeface="Times New Roman"/>
              </a:rPr>
              <a:t>stucco:threat-9f055e12-d799-47d8-84a5-f018ee1ccb99</a:t>
            </a:r>
            <a:r>
              <a:rPr lang="en-US" sz="800" dirty="0">
                <a:solidFill>
                  <a:srgbClr val="BF5053"/>
                </a:solidFill>
                <a:latin typeface="Menlo Regular"/>
                <a:ea typeface="ＭＳ 明朝"/>
                <a:cs typeface="Times New Roman"/>
              </a:rPr>
              <a:t>" xsi:type="</a:t>
            </a:r>
            <a:r>
              <a:rPr lang="en-US" sz="800" dirty="0">
                <a:solidFill>
                  <a:srgbClr val="A6B255"/>
                </a:solidFill>
                <a:latin typeface="Menlo Regular"/>
                <a:ea typeface="ＭＳ 明朝"/>
                <a:cs typeface="Times New Roman"/>
              </a:rPr>
              <a:t>ta:ThreatActorType</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&lt;/campaign:Attributed_Threat_Actor&gt;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&lt;/campaign:Attribution&gt;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&lt;campaign:Information_Source&gt;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&lt;stixCommon:Identity&gt;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&lt;stixCommon:Name&gt;</a:t>
            </a:r>
            <a:r>
              <a:rPr lang="en-US" sz="800" dirty="0">
                <a:solidFill>
                  <a:srgbClr val="2A2D32"/>
                </a:solidFill>
                <a:latin typeface="Menlo Regular"/>
                <a:ea typeface="ＭＳ 明朝"/>
                <a:cs typeface="Times New Roman"/>
              </a:rPr>
              <a:t>CNN</a:t>
            </a:r>
            <a:r>
              <a:rPr lang="en-US" sz="800" dirty="0">
                <a:solidFill>
                  <a:srgbClr val="BF5053"/>
                </a:solidFill>
                <a:latin typeface="Menlo Regular"/>
                <a:ea typeface="ＭＳ 明朝"/>
                <a:cs typeface="Times New Roman"/>
              </a:rPr>
              <a:t>&lt;/stixCommon:Name&gt;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&lt;/stixCommon:Identity&gt;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&lt;/campaign:Information_Source&gt;</a:t>
            </a:r>
            <a:endParaRPr lang="en-US" sz="800" dirty="0">
              <a:latin typeface="Cambria"/>
              <a:ea typeface="ＭＳ 明朝"/>
              <a:cs typeface="Times New Roman"/>
            </a:endParaRPr>
          </a:p>
          <a:p>
            <a:r>
              <a:rPr lang="en-US" sz="800" dirty="0">
                <a:solidFill>
                  <a:srgbClr val="BF5053"/>
                </a:solidFill>
                <a:latin typeface="Menlo Regular"/>
                <a:ea typeface="ＭＳ 明朝"/>
                <a:cs typeface="Times New Roman"/>
              </a:rPr>
              <a:t>&lt;/campaign:Campaign&gt;</a:t>
            </a:r>
            <a:endParaRPr lang="en-US" sz="800" dirty="0">
              <a:effectLst/>
              <a:latin typeface="Cambria"/>
              <a:ea typeface="ＭＳ 明朝"/>
              <a:cs typeface="Times New Roman"/>
            </a:endParaRPr>
          </a:p>
        </p:txBody>
      </p:sp>
      <p:sp>
        <p:nvSpPr>
          <p:cNvPr id="6" name="Rectangle 5"/>
          <p:cNvSpPr/>
          <p:nvPr/>
        </p:nvSpPr>
        <p:spPr>
          <a:xfrm>
            <a:off x="1828800" y="4694639"/>
            <a:ext cx="7010400" cy="1831270"/>
          </a:xfrm>
          <a:prstGeom prst="rect">
            <a:avLst/>
          </a:prstGeom>
        </p:spPr>
        <p:txBody>
          <a:bodyPr wrap="square">
            <a:spAutoFit/>
          </a:bodyPr>
          <a:lstStyle/>
          <a:p>
            <a:r>
              <a:rPr lang="en-US" sz="800" dirty="0">
                <a:solidFill>
                  <a:srgbClr val="BF5053"/>
                </a:solidFill>
                <a:latin typeface="Menlo Regular"/>
                <a:ea typeface="ＭＳ 明朝"/>
                <a:cs typeface="Times New Roman"/>
              </a:rPr>
              <a:t>&lt;ta:Threat_Actor xmlns:stixCommon="</a:t>
            </a:r>
            <a:r>
              <a:rPr lang="en-US" sz="800" dirty="0">
                <a:solidFill>
                  <a:srgbClr val="A6B255"/>
                </a:solidFill>
                <a:latin typeface="Menlo Regular"/>
                <a:ea typeface="ＭＳ 明朝"/>
                <a:cs typeface="Times New Roman"/>
              </a:rPr>
              <a:t>http://stix.mitre.org/common-1</a:t>
            </a:r>
            <a:r>
              <a:rPr lang="en-US" sz="800" dirty="0">
                <a:solidFill>
                  <a:srgbClr val="BF5053"/>
                </a:solidFill>
                <a:latin typeface="Menlo Regular"/>
                <a:ea typeface="ＭＳ 明朝"/>
                <a:cs typeface="Times New Roman"/>
              </a:rPr>
              <a:t>" xmlns:stucco="</a:t>
            </a:r>
            <a:r>
              <a:rPr lang="en-US" sz="800" dirty="0">
                <a:solidFill>
                  <a:srgbClr val="A6B255"/>
                </a:solidFill>
                <a:latin typeface="Menlo Regular"/>
                <a:ea typeface="ＭＳ 明朝"/>
                <a:cs typeface="Times New Roman"/>
              </a:rPr>
              <a:t>gov.ornl.stucco</a:t>
            </a:r>
            <a:r>
              <a:rPr lang="en-US" sz="800" dirty="0">
                <a:solidFill>
                  <a:srgbClr val="BF5053"/>
                </a:solidFill>
                <a:latin typeface="Menlo Regular"/>
                <a:ea typeface="ＭＳ 明朝"/>
                <a:cs typeface="Times New Roman"/>
              </a:rPr>
              <a:t>" xmlns:ta</a:t>
            </a:r>
            <a:r>
              <a:rPr lang="en-US" sz="800" dirty="0" smtClean="0">
                <a:solidFill>
                  <a:srgbClr val="BF5053"/>
                </a:solidFill>
                <a:latin typeface="Menlo Regular"/>
                <a:ea typeface="ＭＳ 明朝"/>
                <a:cs typeface="Times New Roman"/>
              </a:rPr>
              <a:t>="</a:t>
            </a:r>
            <a:r>
              <a:rPr lang="en-US" sz="800" dirty="0" smtClean="0">
                <a:solidFill>
                  <a:srgbClr val="A6B255"/>
                </a:solidFill>
                <a:latin typeface="Menlo Regular"/>
                <a:ea typeface="ＭＳ 明朝"/>
                <a:cs typeface="Times New Roman"/>
              </a:rPr>
              <a:t>http</a:t>
            </a:r>
            <a:r>
              <a:rPr lang="en-US" sz="800" dirty="0">
                <a:solidFill>
                  <a:srgbClr val="A6B255"/>
                </a:solidFill>
                <a:latin typeface="Menlo Regular"/>
                <a:ea typeface="ＭＳ 明朝"/>
                <a:cs typeface="Times New Roman"/>
              </a:rPr>
              <a:t>://stix.mitre.org/ThreatActor-</a:t>
            </a:r>
            <a:r>
              <a:rPr lang="en-US" sz="800" dirty="0" smtClean="0">
                <a:solidFill>
                  <a:srgbClr val="A6B255"/>
                </a:solidFill>
                <a:latin typeface="Menlo Regular"/>
                <a:ea typeface="ＭＳ 明朝"/>
                <a:cs typeface="Times New Roman"/>
              </a:rPr>
              <a:t>1</a:t>
            </a:r>
            <a:r>
              <a:rPr lang="en-US" sz="800" dirty="0" smtClean="0">
                <a:solidFill>
                  <a:srgbClr val="BF5053"/>
                </a:solidFill>
                <a:latin typeface="Menlo Regular"/>
                <a:ea typeface="ＭＳ 明朝"/>
                <a:cs typeface="Times New Roman"/>
              </a:rPr>
              <a:t>" id</a:t>
            </a:r>
            <a:r>
              <a:rPr lang="en-US" sz="800" dirty="0">
                <a:solidFill>
                  <a:srgbClr val="BF5053"/>
                </a:solidFill>
                <a:latin typeface="Menlo Regular"/>
                <a:ea typeface="ＭＳ 明朝"/>
                <a:cs typeface="Times New Roman"/>
              </a:rPr>
              <a:t>="</a:t>
            </a:r>
            <a:r>
              <a:rPr lang="en-US" sz="900" b="1" dirty="0">
                <a:solidFill>
                  <a:srgbClr val="000000"/>
                </a:solidFill>
                <a:latin typeface="Menlo Regular"/>
                <a:ea typeface="ＭＳ 明朝"/>
                <a:cs typeface="Times New Roman"/>
              </a:rPr>
              <a:t>stucco:threat-9f055e12-d799-47d8-84a5-f018ee1ccb99</a:t>
            </a:r>
            <a:r>
              <a:rPr lang="en-US" sz="800" dirty="0">
                <a:solidFill>
                  <a:srgbClr val="BF5053"/>
                </a:solidFill>
                <a:latin typeface="Menlo Regular"/>
                <a:ea typeface="ＭＳ 明朝"/>
                <a:cs typeface="Times New Roman"/>
              </a:rPr>
              <a:t>"&gt;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&lt;ta:Title&gt;</a:t>
            </a:r>
            <a:r>
              <a:rPr lang="en-US" sz="800" dirty="0">
                <a:solidFill>
                  <a:srgbClr val="2A2D32"/>
                </a:solidFill>
                <a:latin typeface="Menlo Regular"/>
                <a:ea typeface="ＭＳ 明朝"/>
                <a:cs typeface="Times New Roman"/>
              </a:rPr>
              <a:t>People behind the intrusion</a:t>
            </a:r>
            <a:r>
              <a:rPr lang="en-US" sz="800" dirty="0">
                <a:solidFill>
                  <a:srgbClr val="BF5053"/>
                </a:solidFill>
                <a:latin typeface="Menlo Regular"/>
                <a:ea typeface="ＭＳ 明朝"/>
                <a:cs typeface="Times New Roman"/>
              </a:rPr>
              <a:t>&lt;/ta:Title&gt;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&lt;ta:Identity&gt;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&lt;stixCommon:Name&gt;</a:t>
            </a:r>
            <a:r>
              <a:rPr lang="en-US" sz="800" dirty="0">
                <a:solidFill>
                  <a:srgbClr val="2A2D32"/>
                </a:solidFill>
                <a:latin typeface="Menlo Regular"/>
                <a:ea typeface="ＭＳ 明朝"/>
                <a:cs typeface="Times New Roman"/>
              </a:rPr>
              <a:t>Patric Black</a:t>
            </a:r>
            <a:r>
              <a:rPr lang="en-US" sz="800" dirty="0">
                <a:solidFill>
                  <a:srgbClr val="BF5053"/>
                </a:solidFill>
                <a:latin typeface="Menlo Regular"/>
                <a:ea typeface="ＭＳ 明朝"/>
                <a:cs typeface="Times New Roman"/>
              </a:rPr>
              <a:t>&lt;/stixCommon:Name&gt;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&lt;stixCommon:Related_Identities&gt;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&lt;stixCommon:Related_Identity&gt;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&lt;stixCommon:Identity&gt;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&lt;stixCommon:Name&gt;</a:t>
            </a:r>
            <a:r>
              <a:rPr lang="en-US" sz="800" dirty="0">
                <a:solidFill>
                  <a:srgbClr val="2A2D32"/>
                </a:solidFill>
                <a:latin typeface="Menlo Regular"/>
                <a:ea typeface="ＭＳ 明朝"/>
                <a:cs typeface="Times New Roman"/>
              </a:rPr>
              <a:t>Joel Travis</a:t>
            </a:r>
            <a:r>
              <a:rPr lang="en-US" sz="800" dirty="0">
                <a:solidFill>
                  <a:srgbClr val="BF5053"/>
                </a:solidFill>
                <a:latin typeface="Menlo Regular"/>
                <a:ea typeface="ＭＳ 明朝"/>
                <a:cs typeface="Times New Roman"/>
              </a:rPr>
              <a:t>&lt;/stixCommon:Name&gt;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&lt;/stixCommon:Identity&gt;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&lt;/stixCommon:Related_Identity&gt;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&lt;/stixCommon:Related_Identities&gt;</a:t>
            </a:r>
            <a:endParaRPr lang="en-US" sz="800" dirty="0">
              <a:latin typeface="Cambria"/>
              <a:ea typeface="ＭＳ 明朝"/>
              <a:cs typeface="Times New Roman"/>
            </a:endParaRPr>
          </a:p>
          <a:p>
            <a:r>
              <a:rPr lang="en-US" sz="800" dirty="0">
                <a:solidFill>
                  <a:srgbClr val="2A2D32"/>
                </a:solidFill>
                <a:latin typeface="Menlo Regular"/>
                <a:ea typeface="ＭＳ 明朝"/>
                <a:cs typeface="Times New Roman"/>
              </a:rPr>
              <a:t>  </a:t>
            </a:r>
            <a:r>
              <a:rPr lang="en-US" sz="800" dirty="0">
                <a:solidFill>
                  <a:srgbClr val="BF5053"/>
                </a:solidFill>
                <a:latin typeface="Menlo Regular"/>
                <a:ea typeface="ＭＳ 明朝"/>
                <a:cs typeface="Times New Roman"/>
              </a:rPr>
              <a:t>&lt;/ta:Identity&gt;</a:t>
            </a:r>
            <a:endParaRPr lang="en-US" sz="800" dirty="0">
              <a:latin typeface="Cambria"/>
              <a:ea typeface="ＭＳ 明朝"/>
              <a:cs typeface="Times New Roman"/>
            </a:endParaRPr>
          </a:p>
          <a:p>
            <a:r>
              <a:rPr lang="en-US" sz="800" dirty="0">
                <a:solidFill>
                  <a:srgbClr val="BF5053"/>
                </a:solidFill>
                <a:latin typeface="Menlo Regular"/>
                <a:ea typeface="ＭＳ 明朝"/>
                <a:cs typeface="Times New Roman"/>
              </a:rPr>
              <a:t>&lt;/ta:Threat_Actor&gt;</a:t>
            </a:r>
            <a:endParaRPr lang="en-US" sz="800" dirty="0">
              <a:effectLst/>
              <a:latin typeface="Cambria"/>
              <a:ea typeface="ＭＳ 明朝"/>
              <a:cs typeface="Times New Roman"/>
            </a:endParaRPr>
          </a:p>
        </p:txBody>
      </p:sp>
      <p:sp>
        <p:nvSpPr>
          <p:cNvPr id="7" name="Process 6"/>
          <p:cNvSpPr/>
          <p:nvPr/>
        </p:nvSpPr>
        <p:spPr>
          <a:xfrm>
            <a:off x="2286000" y="3018239"/>
            <a:ext cx="3581400" cy="152400"/>
          </a:xfrm>
          <a:prstGeom prst="flowChartProcess">
            <a:avLst/>
          </a:prstGeom>
          <a:gradFill flip="none" rotWithShape="1">
            <a:gsLst>
              <a:gs pos="0">
                <a:srgbClr val="4F81BD">
                  <a:tint val="100000"/>
                  <a:shade val="100000"/>
                  <a:satMod val="130000"/>
                  <a:alpha val="10000"/>
                </a:srgbClr>
              </a:gs>
              <a:gs pos="100000">
                <a:srgbClr val="4F81BD">
                  <a:tint val="50000"/>
                  <a:shade val="100000"/>
                  <a:satMod val="350000"/>
                  <a:alpha val="10000"/>
                </a:srgbClr>
              </a:gs>
            </a:gsLst>
            <a:lin ang="16200000" scaled="0"/>
            <a:tileRect/>
          </a:gradFill>
          <a:ln w="12700" cap="flat" cmpd="sng" algn="ctr">
            <a:solidFill>
              <a:srgbClr val="4F81BD">
                <a:shade val="95000"/>
                <a:satMod val="105000"/>
                <a:alpha val="5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 name="Process 7"/>
          <p:cNvSpPr/>
          <p:nvPr/>
        </p:nvSpPr>
        <p:spPr>
          <a:xfrm>
            <a:off x="4953000" y="4847039"/>
            <a:ext cx="3581400" cy="152400"/>
          </a:xfrm>
          <a:prstGeom prst="flowChartProcess">
            <a:avLst/>
          </a:prstGeom>
          <a:gradFill flip="none" rotWithShape="1">
            <a:gsLst>
              <a:gs pos="0">
                <a:srgbClr val="4F81BD">
                  <a:tint val="100000"/>
                  <a:shade val="100000"/>
                  <a:satMod val="130000"/>
                  <a:alpha val="10000"/>
                </a:srgbClr>
              </a:gs>
              <a:gs pos="100000">
                <a:srgbClr val="4F81BD">
                  <a:tint val="50000"/>
                  <a:shade val="100000"/>
                  <a:satMod val="350000"/>
                  <a:alpha val="10000"/>
                </a:srgbClr>
              </a:gs>
            </a:gsLst>
            <a:lin ang="16200000" scaled="0"/>
            <a:tileRect/>
          </a:gradFill>
          <a:ln w="12700" cap="flat" cmpd="sng" algn="ctr">
            <a:solidFill>
              <a:srgbClr val="4F81BD">
                <a:shade val="95000"/>
                <a:satMod val="105000"/>
                <a:alpha val="5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 name="Freeform 8"/>
          <p:cNvSpPr/>
          <p:nvPr/>
        </p:nvSpPr>
        <p:spPr>
          <a:xfrm>
            <a:off x="1368698" y="3106688"/>
            <a:ext cx="3583087" cy="1846727"/>
          </a:xfrm>
          <a:custGeom>
            <a:avLst/>
            <a:gdLst>
              <a:gd name="connsiteX0" fmla="*/ 913590 w 3583087"/>
              <a:gd name="connsiteY0" fmla="*/ 0 h 1846727"/>
              <a:gd name="connsiteX1" fmla="*/ 0 w 3583087"/>
              <a:gd name="connsiteY1" fmla="*/ 0 h 1846727"/>
              <a:gd name="connsiteX2" fmla="*/ 6479 w 3583087"/>
              <a:gd name="connsiteY2" fmla="*/ 1840247 h 1846727"/>
              <a:gd name="connsiteX3" fmla="*/ 3583087 w 3583087"/>
              <a:gd name="connsiteY3" fmla="*/ 1846727 h 1846727"/>
            </a:gdLst>
            <a:ahLst/>
            <a:cxnLst>
              <a:cxn ang="0">
                <a:pos x="connsiteX0" y="connsiteY0"/>
              </a:cxn>
              <a:cxn ang="0">
                <a:pos x="connsiteX1" y="connsiteY1"/>
              </a:cxn>
              <a:cxn ang="0">
                <a:pos x="connsiteX2" y="connsiteY2"/>
              </a:cxn>
              <a:cxn ang="0">
                <a:pos x="connsiteX3" y="connsiteY3"/>
              </a:cxn>
            </a:cxnLst>
            <a:rect l="l" t="t" r="r" b="b"/>
            <a:pathLst>
              <a:path w="3583087" h="1846727">
                <a:moveTo>
                  <a:pt x="913590" y="0"/>
                </a:moveTo>
                <a:lnTo>
                  <a:pt x="0" y="0"/>
                </a:lnTo>
                <a:cubicBezTo>
                  <a:pt x="2160" y="613416"/>
                  <a:pt x="4319" y="1226831"/>
                  <a:pt x="6479" y="1840247"/>
                </a:cubicBezTo>
                <a:lnTo>
                  <a:pt x="3583087" y="1846727"/>
                </a:lnTo>
              </a:path>
            </a:pathLst>
          </a:custGeom>
          <a:noFill/>
          <a:ln w="25400" cap="flat" cmpd="sng" algn="ctr">
            <a:solidFill>
              <a:srgbClr val="4F81BD">
                <a:lumMod val="60000"/>
                <a:lumOff val="40000"/>
              </a:srgbClr>
            </a:solidFill>
            <a:prstDash val="solid"/>
            <a:headEnd type="oval"/>
            <a:tailEnd type="arrow"/>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pic>
        <p:nvPicPr>
          <p:cNvPr id="10" name="Picture 9" descr="Screen Shot 2016-03-30 at 9.49.59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1000" y="4618439"/>
            <a:ext cx="914400" cy="917800"/>
          </a:xfrm>
          <a:prstGeom prst="roundRect">
            <a:avLst/>
          </a:prstGeom>
        </p:spPr>
      </p:pic>
      <p:pic>
        <p:nvPicPr>
          <p:cNvPr id="11" name="Picture 10" descr="Screen Shot 2016-03-30 at 9.48.2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0" y="2027639"/>
            <a:ext cx="914400" cy="910621"/>
          </a:xfrm>
          <a:prstGeom prst="roundRect">
            <a:avLst/>
          </a:prstGeom>
        </p:spPr>
      </p:pic>
      <p:sp>
        <p:nvSpPr>
          <p:cNvPr id="12" name="Process 11"/>
          <p:cNvSpPr/>
          <p:nvPr/>
        </p:nvSpPr>
        <p:spPr>
          <a:xfrm>
            <a:off x="1828800" y="1646639"/>
            <a:ext cx="6934200" cy="2569934"/>
          </a:xfrm>
          <a:prstGeom prst="flowChartProcess">
            <a:avLst/>
          </a:prstGeom>
          <a:gradFill flip="none" rotWithShape="1">
            <a:gsLst>
              <a:gs pos="0">
                <a:srgbClr val="4F81BD">
                  <a:tint val="100000"/>
                  <a:shade val="100000"/>
                  <a:satMod val="130000"/>
                  <a:alpha val="0"/>
                </a:srgbClr>
              </a:gs>
              <a:gs pos="100000">
                <a:srgbClr val="4F81BD">
                  <a:tint val="50000"/>
                  <a:shade val="100000"/>
                  <a:satMod val="350000"/>
                  <a:alpha val="0"/>
                </a:srgbClr>
              </a:gs>
            </a:gsLst>
            <a:lin ang="16200000" scaled="0"/>
            <a:tileRect/>
          </a:gradFill>
          <a:ln w="12700" cap="flat" cmpd="sng" algn="ctr">
            <a:solidFill>
              <a:srgbClr val="4F81BD">
                <a:shade val="95000"/>
                <a:satMod val="105000"/>
                <a:alpha val="5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3" name="Process 12"/>
          <p:cNvSpPr/>
          <p:nvPr/>
        </p:nvSpPr>
        <p:spPr>
          <a:xfrm>
            <a:off x="1828800" y="4694639"/>
            <a:ext cx="6934200" cy="1831270"/>
          </a:xfrm>
          <a:prstGeom prst="flowChartProcess">
            <a:avLst/>
          </a:prstGeom>
          <a:gradFill flip="none" rotWithShape="1">
            <a:gsLst>
              <a:gs pos="0">
                <a:srgbClr val="4F81BD">
                  <a:tint val="100000"/>
                  <a:shade val="100000"/>
                  <a:satMod val="130000"/>
                  <a:alpha val="0"/>
                </a:srgbClr>
              </a:gs>
              <a:gs pos="100000">
                <a:srgbClr val="4F81BD">
                  <a:tint val="50000"/>
                  <a:shade val="100000"/>
                  <a:satMod val="350000"/>
                  <a:alpha val="0"/>
                </a:srgbClr>
              </a:gs>
            </a:gsLst>
            <a:lin ang="16200000" scaled="0"/>
            <a:tileRect/>
          </a:gradFill>
          <a:ln w="12700" cap="flat" cmpd="sng" algn="ctr">
            <a:solidFill>
              <a:srgbClr val="4F81BD">
                <a:shade val="95000"/>
                <a:satMod val="105000"/>
                <a:alpha val="5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4" name="Line Callout 2 13"/>
          <p:cNvSpPr/>
          <p:nvPr/>
        </p:nvSpPr>
        <p:spPr>
          <a:xfrm>
            <a:off x="596371" y="1408949"/>
            <a:ext cx="881531" cy="381000"/>
          </a:xfrm>
          <a:prstGeom prst="borderCallout2">
            <a:avLst>
              <a:gd name="adj1" fmla="val 14945"/>
              <a:gd name="adj2" fmla="val 100008"/>
              <a:gd name="adj3" fmla="val 27253"/>
              <a:gd name="adj4" fmla="val 115309"/>
              <a:gd name="adj5" fmla="val 100431"/>
              <a:gd name="adj6" fmla="val 138044"/>
            </a:avLst>
          </a:prstGeom>
          <a:gradFill flip="none" rotWithShape="1">
            <a:gsLst>
              <a:gs pos="0">
                <a:srgbClr val="4F81BD">
                  <a:tint val="100000"/>
                  <a:shade val="100000"/>
                  <a:satMod val="130000"/>
                </a:srgbClr>
              </a:gs>
              <a:gs pos="100000">
                <a:srgbClr val="4F81BD">
                  <a:tint val="50000"/>
                  <a:shade val="100000"/>
                  <a:satMod val="350000"/>
                </a:srgbClr>
              </a:gs>
            </a:gsLst>
            <a:lin ang="16200000" scaled="0"/>
            <a:tileRect/>
          </a:gradFill>
          <a:ln w="28575" cap="flat" cmpd="sng" algn="ctr">
            <a:solidFill>
              <a:srgbClr val="4F81BD">
                <a:shade val="95000"/>
                <a:satMod val="105000"/>
              </a:srgbClr>
            </a:solidFill>
            <a:prstDash val="solid"/>
            <a:headEnd type="oval"/>
            <a:tailEnd type="oval"/>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mn-cs"/>
              </a:rPr>
              <a:t>Vertex</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sp>
        <p:nvSpPr>
          <p:cNvPr id="15" name="Line Callout 2 14"/>
          <p:cNvSpPr/>
          <p:nvPr/>
        </p:nvSpPr>
        <p:spPr>
          <a:xfrm>
            <a:off x="609600" y="5837639"/>
            <a:ext cx="881531" cy="381000"/>
          </a:xfrm>
          <a:prstGeom prst="borderCallout2">
            <a:avLst>
              <a:gd name="adj1" fmla="val 72769"/>
              <a:gd name="adj2" fmla="val 101478"/>
              <a:gd name="adj3" fmla="val 71472"/>
              <a:gd name="adj4" fmla="val 117514"/>
              <a:gd name="adj5" fmla="val 34335"/>
              <a:gd name="adj6" fmla="val 138579"/>
            </a:avLst>
          </a:prstGeom>
          <a:gradFill flip="none" rotWithShape="1">
            <a:gsLst>
              <a:gs pos="0">
                <a:srgbClr val="4F81BD">
                  <a:tint val="100000"/>
                  <a:shade val="100000"/>
                  <a:satMod val="130000"/>
                </a:srgbClr>
              </a:gs>
              <a:gs pos="100000">
                <a:srgbClr val="4F81BD">
                  <a:tint val="50000"/>
                  <a:shade val="100000"/>
                  <a:satMod val="350000"/>
                </a:srgbClr>
              </a:gs>
            </a:gsLst>
            <a:lin ang="16200000" scaled="0"/>
            <a:tileRect/>
          </a:gradFill>
          <a:ln w="28575" cap="flat" cmpd="sng" algn="ctr">
            <a:solidFill>
              <a:srgbClr val="4F81BD">
                <a:shade val="95000"/>
                <a:satMod val="105000"/>
              </a:srgbClr>
            </a:solidFill>
            <a:prstDash val="solid"/>
            <a:headEnd type="oval"/>
            <a:tailEnd type="oval"/>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mn-cs"/>
              </a:rPr>
              <a:t>Vertex</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sp>
        <p:nvSpPr>
          <p:cNvPr id="16" name="Line Callout 2 15"/>
          <p:cNvSpPr/>
          <p:nvPr/>
        </p:nvSpPr>
        <p:spPr>
          <a:xfrm>
            <a:off x="304800" y="3475439"/>
            <a:ext cx="881531" cy="381000"/>
          </a:xfrm>
          <a:prstGeom prst="borderCallout2">
            <a:avLst>
              <a:gd name="adj1" fmla="val 14945"/>
              <a:gd name="adj2" fmla="val 100008"/>
              <a:gd name="adj3" fmla="val 27253"/>
              <a:gd name="adj4" fmla="val 115309"/>
              <a:gd name="adj5" fmla="val 67424"/>
              <a:gd name="adj6" fmla="val 120973"/>
            </a:avLst>
          </a:prstGeom>
          <a:gradFill flip="none" rotWithShape="1">
            <a:gsLst>
              <a:gs pos="0">
                <a:srgbClr val="4F81BD">
                  <a:tint val="100000"/>
                  <a:shade val="100000"/>
                  <a:satMod val="130000"/>
                </a:srgbClr>
              </a:gs>
              <a:gs pos="100000">
                <a:srgbClr val="4F81BD">
                  <a:tint val="50000"/>
                  <a:shade val="100000"/>
                  <a:satMod val="350000"/>
                </a:srgbClr>
              </a:gs>
            </a:gsLst>
            <a:lin ang="16200000" scaled="0"/>
            <a:tileRect/>
          </a:gradFill>
          <a:ln w="28575" cap="flat" cmpd="sng" algn="ctr">
            <a:solidFill>
              <a:srgbClr val="4F81BD">
                <a:shade val="95000"/>
                <a:satMod val="105000"/>
              </a:srgbClr>
            </a:solidFill>
            <a:prstDash val="solid"/>
            <a:headEnd type="oval"/>
            <a:tailEnd type="oval"/>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mn-cs"/>
              </a:rPr>
              <a:t>Edge</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843077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lnSpc>
                <a:spcPct val="100000"/>
              </a:lnSpc>
              <a:buFont typeface="Wingdings" charset="2"/>
              <a:buChar char=""/>
            </a:pPr>
            <a:r>
              <a:rPr lang="en-US" dirty="0" smtClean="0"/>
              <a:t>Many significant improvements planned in the upcoming 2.0 standard</a:t>
            </a:r>
          </a:p>
          <a:p>
            <a:pPr lvl="1"/>
            <a:r>
              <a:rPr lang="en-US" dirty="0" smtClean="0"/>
              <a:t>“Less flexibility, more standardization”</a:t>
            </a:r>
          </a:p>
          <a:p>
            <a:pPr lvl="1"/>
            <a:r>
              <a:rPr lang="en-US" dirty="0" smtClean="0"/>
              <a:t>“2.0 is explicitly graph-based”</a:t>
            </a:r>
          </a:p>
          <a:p>
            <a:pPr lvl="1"/>
            <a:r>
              <a:rPr lang="en-US" dirty="0" smtClean="0"/>
              <a:t>“</a:t>
            </a:r>
            <a:r>
              <a:rPr lang="en-US" dirty="0" err="1" smtClean="0"/>
              <a:t>CybOX</a:t>
            </a:r>
            <a:r>
              <a:rPr lang="en-US" dirty="0" smtClean="0"/>
              <a:t> will have fewer objects that are better developed and more focused”</a:t>
            </a:r>
          </a:p>
          <a:p>
            <a:r>
              <a:rPr lang="en-US" dirty="0" smtClean="0"/>
              <a:t>Planned changes address many of the issues we have encountered</a:t>
            </a:r>
          </a:p>
          <a:p>
            <a:r>
              <a:rPr lang="en-US" dirty="0" smtClean="0"/>
              <a:t>Cannot transition until standard is finalized and libraries are updated</a:t>
            </a:r>
            <a:endParaRPr lang="en-US" dirty="0"/>
          </a:p>
        </p:txBody>
      </p:sp>
      <p:sp>
        <p:nvSpPr>
          <p:cNvPr id="3" name="Title 2"/>
          <p:cNvSpPr>
            <a:spLocks noGrp="1"/>
          </p:cNvSpPr>
          <p:nvPr>
            <p:ph type="title"/>
          </p:nvPr>
        </p:nvSpPr>
        <p:spPr/>
        <p:txBody>
          <a:bodyPr>
            <a:normAutofit/>
          </a:bodyPr>
          <a:lstStyle/>
          <a:p>
            <a:r>
              <a:rPr lang="nb-NO" dirty="0">
                <a:latin typeface="Arial"/>
              </a:rPr>
              <a:t>STIX </a:t>
            </a:r>
            <a:r>
              <a:rPr lang="nb-NO" dirty="0" smtClean="0">
                <a:latin typeface="Arial"/>
              </a:rPr>
              <a:t>2.0</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23</a:t>
            </a:fld>
            <a:endParaRPr lang="en-US"/>
          </a:p>
        </p:txBody>
      </p:sp>
    </p:spTree>
    <p:extLst>
      <p:ext uri="{BB962C8B-B14F-4D97-AF65-F5344CB8AC3E}">
        <p14:creationId xmlns:p14="http://schemas.microsoft.com/office/powerpoint/2010/main" val="3625765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lnSpc>
                <a:spcPct val="100000"/>
              </a:lnSpc>
              <a:buFont typeface="Wingdings" charset="2"/>
              <a:buChar char=""/>
            </a:pPr>
            <a:r>
              <a:rPr lang="en-US" dirty="0" smtClean="0"/>
              <a:t>Developed a graph DB abstraction layer – </a:t>
            </a:r>
            <a:br>
              <a:rPr lang="en-US" dirty="0" smtClean="0"/>
            </a:br>
            <a:r>
              <a:rPr lang="en-US" dirty="0" smtClean="0"/>
              <a:t>a common interface for any supported DB</a:t>
            </a:r>
          </a:p>
          <a:p>
            <a:pPr lvl="1"/>
            <a:r>
              <a:rPr lang="en-US" dirty="0" smtClean="0"/>
              <a:t>Adding new implementation is reasonably simple</a:t>
            </a:r>
          </a:p>
          <a:p>
            <a:r>
              <a:rPr lang="en-US" dirty="0" smtClean="0"/>
              <a:t>Developed a rest service based on this</a:t>
            </a:r>
          </a:p>
          <a:p>
            <a:pPr lvl="1"/>
            <a:r>
              <a:rPr lang="en-US" dirty="0" smtClean="0"/>
              <a:t>Used by the user interface</a:t>
            </a:r>
          </a:p>
          <a:p>
            <a:pPr lvl="1"/>
            <a:r>
              <a:rPr lang="en-US" dirty="0" smtClean="0"/>
              <a:t>Exposed to external applications</a:t>
            </a:r>
          </a:p>
          <a:p>
            <a:r>
              <a:rPr lang="en-US" dirty="0" smtClean="0"/>
              <a:t>Currently have implementations for:</a:t>
            </a:r>
            <a:br>
              <a:rPr lang="en-US" dirty="0" smtClean="0"/>
            </a:br>
            <a:r>
              <a:rPr lang="en-US" dirty="0" err="1" smtClean="0"/>
              <a:t>OrientDB</a:t>
            </a:r>
            <a:r>
              <a:rPr lang="en-US" dirty="0" smtClean="0"/>
              <a:t>, Titan, </a:t>
            </a:r>
            <a:r>
              <a:rPr lang="en-US" dirty="0" err="1" smtClean="0"/>
              <a:t>Postgres</a:t>
            </a:r>
            <a:r>
              <a:rPr lang="en-US" dirty="0" smtClean="0"/>
              <a:t>, and in-memory</a:t>
            </a:r>
          </a:p>
        </p:txBody>
      </p:sp>
      <p:sp>
        <p:nvSpPr>
          <p:cNvPr id="3" name="Title 2"/>
          <p:cNvSpPr>
            <a:spLocks noGrp="1"/>
          </p:cNvSpPr>
          <p:nvPr>
            <p:ph type="title"/>
          </p:nvPr>
        </p:nvSpPr>
        <p:spPr/>
        <p:txBody>
          <a:bodyPr/>
          <a:lstStyle/>
          <a:p>
            <a:r>
              <a:rPr lang="en-US" dirty="0" smtClean="0"/>
              <a:t>Knowledge Graph Store</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24</a:t>
            </a:fld>
            <a:endParaRPr lang="en-US"/>
          </a:p>
        </p:txBody>
      </p:sp>
    </p:spTree>
    <p:extLst>
      <p:ext uri="{BB962C8B-B14F-4D97-AF65-F5344CB8AC3E}">
        <p14:creationId xmlns:p14="http://schemas.microsoft.com/office/powerpoint/2010/main" val="426986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lnSpc>
                <a:spcPct val="100000"/>
              </a:lnSpc>
              <a:buFont typeface="Wingdings" charset="2"/>
              <a:buChar char=""/>
            </a:pPr>
            <a:endParaRPr lang="en-US" dirty="0" smtClean="0"/>
          </a:p>
          <a:p>
            <a:pPr>
              <a:lnSpc>
                <a:spcPct val="100000"/>
              </a:lnSpc>
              <a:buFont typeface="Wingdings" charset="2"/>
              <a:buChar char=""/>
            </a:pPr>
            <a:r>
              <a:rPr lang="en-US" dirty="0" smtClean="0"/>
              <a:t>User interface updated to generate STIX reports</a:t>
            </a:r>
          </a:p>
          <a:p>
            <a:pPr lvl="1"/>
            <a:r>
              <a:rPr lang="en-US" dirty="0" smtClean="0"/>
              <a:t>Optionally displays raw STIX for any item</a:t>
            </a:r>
          </a:p>
          <a:p>
            <a:endParaRPr lang="en-US" dirty="0" smtClean="0"/>
          </a:p>
          <a:p>
            <a:r>
              <a:rPr lang="en-US" dirty="0" smtClean="0"/>
              <a:t>Migrating from Ampersand to React framework</a:t>
            </a:r>
          </a:p>
          <a:p>
            <a:pPr lvl="1"/>
            <a:r>
              <a:rPr lang="en-US" dirty="0" smtClean="0"/>
              <a:t>More Modular</a:t>
            </a:r>
          </a:p>
          <a:p>
            <a:pPr lvl="1"/>
            <a:r>
              <a:rPr lang="en-US" dirty="0" smtClean="0"/>
              <a:t>Larger developer community</a:t>
            </a:r>
          </a:p>
          <a:p>
            <a:pPr lvl="1"/>
            <a:r>
              <a:rPr lang="en-US" dirty="0" smtClean="0"/>
              <a:t>Core Ampersand developers also migrating</a:t>
            </a:r>
          </a:p>
        </p:txBody>
      </p:sp>
      <p:sp>
        <p:nvSpPr>
          <p:cNvPr id="3" name="Title 2"/>
          <p:cNvSpPr>
            <a:spLocks noGrp="1"/>
          </p:cNvSpPr>
          <p:nvPr>
            <p:ph type="title"/>
          </p:nvPr>
        </p:nvSpPr>
        <p:spPr/>
        <p:txBody>
          <a:bodyPr/>
          <a:lstStyle/>
          <a:p>
            <a:r>
              <a:rPr lang="en-US" dirty="0" smtClean="0"/>
              <a:t>User Interface</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25</a:t>
            </a:fld>
            <a:endParaRPr lang="en-US"/>
          </a:p>
        </p:txBody>
      </p:sp>
    </p:spTree>
    <p:extLst>
      <p:ext uri="{BB962C8B-B14F-4D97-AF65-F5344CB8AC3E}">
        <p14:creationId xmlns:p14="http://schemas.microsoft.com/office/powerpoint/2010/main" val="3742579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71500" y="1600201"/>
            <a:ext cx="8115300" cy="1529273"/>
          </a:xfrm>
        </p:spPr>
        <p:txBody>
          <a:bodyPr numCol="2">
            <a:normAutofit fontScale="70000" lnSpcReduction="20000"/>
          </a:bodyPr>
          <a:lstStyle/>
          <a:p>
            <a:pPr marL="514350" indent="-514350">
              <a:buFont typeface="+mj-lt"/>
              <a:buAutoNum type="arabicPeriod"/>
            </a:pPr>
            <a:r>
              <a:rPr lang="en-US" dirty="0" smtClean="0"/>
              <a:t>Documents are parsed </a:t>
            </a:r>
          </a:p>
          <a:p>
            <a:pPr lvl="1"/>
            <a:r>
              <a:rPr lang="en-US" dirty="0" smtClean="0"/>
              <a:t>Word &amp; sentence tokenized</a:t>
            </a:r>
          </a:p>
          <a:p>
            <a:pPr lvl="1"/>
            <a:r>
              <a:rPr lang="en-US" dirty="0" smtClean="0"/>
              <a:t>Part of speech tags</a:t>
            </a:r>
          </a:p>
          <a:p>
            <a:pPr lvl="1"/>
            <a:r>
              <a:rPr lang="en-US" dirty="0" smtClean="0"/>
              <a:t>Parse trees parsing </a:t>
            </a:r>
          </a:p>
          <a:p>
            <a:pPr marL="514350" indent="-457200">
              <a:buFont typeface="+mj-lt"/>
              <a:buAutoNum type="arabicPeriod"/>
            </a:pPr>
            <a:r>
              <a:rPr lang="en-US" dirty="0" smtClean="0"/>
              <a:t>Entities Labeled</a:t>
            </a:r>
          </a:p>
          <a:p>
            <a:pPr lvl="1"/>
            <a:r>
              <a:rPr lang="en-US" dirty="0" smtClean="0"/>
              <a:t>Heuristic labels applied</a:t>
            </a:r>
          </a:p>
          <a:p>
            <a:pPr lvl="1"/>
            <a:r>
              <a:rPr lang="en-US" dirty="0" smtClean="0"/>
              <a:t>Maximum entropy model</a:t>
            </a:r>
          </a:p>
          <a:p>
            <a:pPr marL="571500" indent="-514350">
              <a:buFont typeface="+mj-lt"/>
              <a:buAutoNum type="arabicPeriod"/>
            </a:pPr>
            <a:r>
              <a:rPr lang="en-US" b="1" dirty="0" smtClean="0"/>
              <a:t>Relation Extraction</a:t>
            </a:r>
          </a:p>
          <a:p>
            <a:pPr lvl="1"/>
            <a:endParaRPr lang="en-US" dirty="0" smtClean="0"/>
          </a:p>
          <a:p>
            <a:endParaRPr lang="en-US" dirty="0"/>
          </a:p>
        </p:txBody>
      </p:sp>
      <p:sp>
        <p:nvSpPr>
          <p:cNvPr id="3" name="Title 2"/>
          <p:cNvSpPr>
            <a:spLocks noGrp="1"/>
          </p:cNvSpPr>
          <p:nvPr>
            <p:ph type="title"/>
          </p:nvPr>
        </p:nvSpPr>
        <p:spPr/>
        <p:txBody>
          <a:bodyPr>
            <a:normAutofit fontScale="90000"/>
          </a:bodyPr>
          <a:lstStyle/>
          <a:p>
            <a:r>
              <a:rPr lang="en-US" dirty="0" smtClean="0"/>
              <a:t>Unstructured Document Pipeline</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26</a:t>
            </a:fld>
            <a:endParaRPr lang="en-US"/>
          </a:p>
        </p:txBody>
      </p:sp>
      <p:sp>
        <p:nvSpPr>
          <p:cNvPr id="5" name="Rounded Rectangle 4"/>
          <p:cNvSpPr/>
          <p:nvPr/>
        </p:nvSpPr>
        <p:spPr>
          <a:xfrm>
            <a:off x="4340014" y="2035168"/>
            <a:ext cx="3680114" cy="494233"/>
          </a:xfrm>
          <a:prstGeom prst="roundRect">
            <a:avLst/>
          </a:prstGeom>
          <a:gradFill flip="none" rotWithShape="1">
            <a:gsLst>
              <a:gs pos="0">
                <a:schemeClr val="accent1">
                  <a:tint val="100000"/>
                  <a:shade val="100000"/>
                  <a:satMod val="130000"/>
                  <a:alpha val="33000"/>
                </a:schemeClr>
              </a:gs>
              <a:gs pos="100000">
                <a:schemeClr val="accent1">
                  <a:tint val="50000"/>
                  <a:shade val="100000"/>
                  <a:satMod val="350000"/>
                  <a:alpha val="3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01139" y="3443731"/>
            <a:ext cx="6795398" cy="3170099"/>
          </a:xfrm>
          <a:prstGeom prst="rect">
            <a:avLst/>
          </a:prstGeom>
          <a:noFill/>
        </p:spPr>
        <p:txBody>
          <a:bodyPr wrap="square" rtlCol="0">
            <a:spAutoFit/>
          </a:bodyPr>
          <a:lstStyle/>
          <a:p>
            <a:pPr lvl="1"/>
            <a:r>
              <a:rPr lang="en-US" sz="2000" dirty="0" smtClean="0">
                <a:solidFill>
                  <a:schemeClr val="tx2"/>
                </a:solidFill>
                <a:latin typeface="Courier"/>
                <a:cs typeface="Courier"/>
              </a:rPr>
              <a:t>“</a:t>
            </a:r>
            <a:r>
              <a:rPr lang="en-US" sz="2000" dirty="0">
                <a:solidFill>
                  <a:schemeClr val="accent2"/>
                </a:solidFill>
                <a:latin typeface="Courier"/>
                <a:cs typeface="Courier"/>
              </a:rPr>
              <a:t>[</a:t>
            </a:r>
            <a:r>
              <a:rPr lang="en-US" sz="2000" dirty="0" err="1">
                <a:solidFill>
                  <a:schemeClr val="accent2"/>
                </a:solidFill>
                <a:latin typeface="Courier"/>
                <a:cs typeface="Courier"/>
              </a:rPr>
              <a:t>sw.vendor_Microsoft</a:t>
            </a:r>
            <a:r>
              <a:rPr lang="en-US" sz="2000" dirty="0">
                <a:solidFill>
                  <a:schemeClr val="accent2"/>
                </a:solidFill>
                <a:latin typeface="Courier"/>
                <a:cs typeface="Courier"/>
              </a:rPr>
              <a:t>] </a:t>
            </a:r>
            <a:r>
              <a:rPr lang="en-US" sz="2000" dirty="0">
                <a:solidFill>
                  <a:schemeClr val="tx2"/>
                </a:solidFill>
                <a:latin typeface="Courier"/>
                <a:cs typeface="Courier"/>
              </a:rPr>
              <a:t>released 11 security updates to fix vulnerabilities more than 40 flaws in </a:t>
            </a:r>
            <a:r>
              <a:rPr lang="en-US" sz="2000" dirty="0">
                <a:solidFill>
                  <a:schemeClr val="accent3"/>
                </a:solidFill>
                <a:latin typeface="Courier"/>
                <a:cs typeface="Courier"/>
              </a:rPr>
              <a:t>[</a:t>
            </a:r>
            <a:r>
              <a:rPr lang="en-US" sz="2000" dirty="0" err="1">
                <a:solidFill>
                  <a:schemeClr val="accent3"/>
                </a:solidFill>
                <a:latin typeface="Courier"/>
                <a:cs typeface="Courier"/>
              </a:rPr>
              <a:t>sw.product_Windows</a:t>
            </a:r>
            <a:r>
              <a:rPr lang="en-US" sz="2000" dirty="0">
                <a:solidFill>
                  <a:schemeClr val="accent3"/>
                </a:solidFill>
                <a:latin typeface="Courier"/>
                <a:cs typeface="Courier"/>
              </a:rPr>
              <a:t>] </a:t>
            </a:r>
            <a:r>
              <a:rPr lang="en-US" sz="2000" dirty="0">
                <a:solidFill>
                  <a:schemeClr val="tx2"/>
                </a:solidFill>
                <a:latin typeface="Courier"/>
                <a:cs typeface="Courier"/>
              </a:rPr>
              <a:t>and related software</a:t>
            </a:r>
            <a:r>
              <a:rPr lang="en-US" sz="2000" dirty="0" smtClean="0">
                <a:solidFill>
                  <a:schemeClr val="tx2"/>
                </a:solidFill>
                <a:latin typeface="Courier"/>
                <a:cs typeface="Courier"/>
              </a:rPr>
              <a:t>”</a:t>
            </a:r>
          </a:p>
          <a:p>
            <a:pPr lvl="1"/>
            <a:endParaRPr lang="en-US" sz="2000" dirty="0">
              <a:solidFill>
                <a:schemeClr val="tx2"/>
              </a:solidFill>
              <a:latin typeface="Courier"/>
              <a:cs typeface="Courier"/>
            </a:endParaRPr>
          </a:p>
          <a:p>
            <a:pPr lvl="1"/>
            <a:r>
              <a:rPr lang="en-US" sz="2000" dirty="0" smtClean="0">
                <a:solidFill>
                  <a:schemeClr val="tx2"/>
                </a:solidFill>
                <a:latin typeface="Courier"/>
                <a:cs typeface="Courier"/>
              </a:rPr>
              <a:t>“</a:t>
            </a:r>
            <a:r>
              <a:rPr lang="en-US" sz="2000" dirty="0" smtClean="0">
                <a:solidFill>
                  <a:schemeClr val="accent2"/>
                </a:solidFill>
                <a:latin typeface="Courier"/>
                <a:cs typeface="Courier"/>
              </a:rPr>
              <a:t>[</a:t>
            </a:r>
            <a:r>
              <a:rPr lang="en-US" sz="2000" dirty="0" err="1">
                <a:solidFill>
                  <a:schemeClr val="accent2"/>
                </a:solidFill>
                <a:latin typeface="Courier"/>
                <a:cs typeface="Courier"/>
              </a:rPr>
              <a:t>sw.vendor_Adobe</a:t>
            </a:r>
            <a:r>
              <a:rPr lang="en-US" sz="2000" dirty="0">
                <a:solidFill>
                  <a:schemeClr val="accent2"/>
                </a:solidFill>
                <a:latin typeface="Courier"/>
                <a:cs typeface="Courier"/>
              </a:rPr>
              <a:t>] </a:t>
            </a:r>
            <a:r>
              <a:rPr lang="en-US" sz="2000" dirty="0">
                <a:solidFill>
                  <a:schemeClr val="tx2"/>
                </a:solidFill>
                <a:latin typeface="Courier"/>
                <a:cs typeface="Courier"/>
              </a:rPr>
              <a:t>has pushed out a critical update to plug at least 52 security holes in its widely-used </a:t>
            </a:r>
            <a:r>
              <a:rPr lang="en-US" sz="2000" dirty="0">
                <a:solidFill>
                  <a:schemeClr val="accent3"/>
                </a:solidFill>
                <a:latin typeface="Courier"/>
                <a:cs typeface="Courier"/>
              </a:rPr>
              <a:t>[</a:t>
            </a:r>
            <a:r>
              <a:rPr lang="en-US" sz="2000" dirty="0" err="1" smtClean="0">
                <a:solidFill>
                  <a:schemeClr val="accent3"/>
                </a:solidFill>
                <a:latin typeface="Courier"/>
                <a:cs typeface="Courier"/>
              </a:rPr>
              <a:t>sw.product_Flash</a:t>
            </a:r>
            <a:r>
              <a:rPr lang="en-US" sz="2000" dirty="0" smtClean="0">
                <a:solidFill>
                  <a:schemeClr val="accent3"/>
                </a:solidFill>
                <a:latin typeface="Courier"/>
                <a:cs typeface="Courier"/>
              </a:rPr>
              <a:t>]</a:t>
            </a:r>
            <a:r>
              <a:rPr lang="en-US" sz="2000" dirty="0" smtClean="0">
                <a:solidFill>
                  <a:schemeClr val="tx2"/>
                </a:solidFill>
                <a:latin typeface="Courier"/>
                <a:cs typeface="Courier"/>
              </a:rPr>
              <a:t> </a:t>
            </a:r>
            <a:r>
              <a:rPr lang="en-US" sz="2000" dirty="0">
                <a:solidFill>
                  <a:schemeClr val="tx2"/>
                </a:solidFill>
                <a:latin typeface="Courier"/>
                <a:cs typeface="Courier"/>
              </a:rPr>
              <a:t>browser </a:t>
            </a:r>
            <a:r>
              <a:rPr lang="en-US" sz="2000" dirty="0" smtClean="0">
                <a:solidFill>
                  <a:schemeClr val="tx2"/>
                </a:solidFill>
                <a:latin typeface="Courier"/>
                <a:cs typeface="Courier"/>
              </a:rPr>
              <a:t>plugin”</a:t>
            </a:r>
          </a:p>
        </p:txBody>
      </p:sp>
      <p:sp>
        <p:nvSpPr>
          <p:cNvPr id="17" name="TextBox 16"/>
          <p:cNvSpPr txBox="1"/>
          <p:nvPr/>
        </p:nvSpPr>
        <p:spPr>
          <a:xfrm>
            <a:off x="6022890" y="3469919"/>
            <a:ext cx="3317505" cy="2985433"/>
          </a:xfrm>
          <a:prstGeom prst="rect">
            <a:avLst/>
          </a:prstGeom>
          <a:noFill/>
        </p:spPr>
        <p:txBody>
          <a:bodyPr wrap="square" rtlCol="0">
            <a:spAutoFit/>
          </a:bodyPr>
          <a:lstStyle/>
          <a:p>
            <a:pPr algn="ctr"/>
            <a:r>
              <a:rPr lang="en-US" dirty="0" smtClean="0">
                <a:solidFill>
                  <a:srgbClr val="1F497D"/>
                </a:solidFill>
                <a:latin typeface="Arial"/>
                <a:cs typeface="Arial"/>
              </a:rPr>
              <a:t>Extract:</a:t>
            </a:r>
            <a:r>
              <a:rPr lang="en-US" dirty="0" smtClean="0">
                <a:solidFill>
                  <a:schemeClr val="accent2">
                    <a:lumMod val="75000"/>
                  </a:schemeClr>
                </a:solidFill>
                <a:latin typeface="Arial"/>
                <a:cs typeface="Arial"/>
              </a:rPr>
              <a:t> </a:t>
            </a:r>
          </a:p>
          <a:p>
            <a:pPr algn="ctr"/>
            <a:r>
              <a:rPr lang="en-US" sz="1600" dirty="0" smtClean="0">
                <a:solidFill>
                  <a:schemeClr val="accent2">
                    <a:lumMod val="75000"/>
                  </a:schemeClr>
                </a:solidFill>
                <a:latin typeface="Courier"/>
                <a:cs typeface="Courier"/>
              </a:rPr>
              <a:t>[</a:t>
            </a:r>
            <a:r>
              <a:rPr lang="en-US" sz="1600" dirty="0" err="1" smtClean="0">
                <a:solidFill>
                  <a:schemeClr val="accent2">
                    <a:lumMod val="75000"/>
                  </a:schemeClr>
                </a:solidFill>
                <a:latin typeface="Courier"/>
                <a:cs typeface="Courier"/>
              </a:rPr>
              <a:t>sw.vendor_Microsoft</a:t>
            </a:r>
            <a:r>
              <a:rPr lang="en-US" sz="1600" dirty="0" smtClean="0">
                <a:solidFill>
                  <a:schemeClr val="accent2">
                    <a:lumMod val="75000"/>
                  </a:schemeClr>
                </a:solidFill>
                <a:latin typeface="Courier"/>
                <a:cs typeface="Courier"/>
              </a:rPr>
              <a:t>] </a:t>
            </a:r>
            <a:r>
              <a:rPr lang="en-US" dirty="0" err="1" smtClean="0">
                <a:solidFill>
                  <a:schemeClr val="tx2"/>
                </a:solidFill>
                <a:latin typeface="Arial"/>
                <a:cs typeface="Arial"/>
              </a:rPr>
              <a:t>is_vendor_of</a:t>
            </a:r>
            <a:endParaRPr lang="en-US" dirty="0" smtClean="0">
              <a:solidFill>
                <a:schemeClr val="tx2"/>
              </a:solidFill>
              <a:latin typeface="Arial"/>
              <a:cs typeface="Arial"/>
            </a:endParaRPr>
          </a:p>
          <a:p>
            <a:pPr algn="ctr"/>
            <a:r>
              <a:rPr lang="en-US" sz="1600" dirty="0">
                <a:solidFill>
                  <a:schemeClr val="accent3"/>
                </a:solidFill>
                <a:latin typeface="Courier"/>
                <a:cs typeface="Courier"/>
              </a:rPr>
              <a:t>[</a:t>
            </a:r>
            <a:r>
              <a:rPr lang="en-US" sz="1600" dirty="0" err="1" smtClean="0">
                <a:solidFill>
                  <a:schemeClr val="accent3"/>
                </a:solidFill>
                <a:latin typeface="Courier"/>
                <a:cs typeface="Courier"/>
              </a:rPr>
              <a:t>sw.product_Windows</a:t>
            </a:r>
            <a:r>
              <a:rPr lang="en-US" sz="1600" dirty="0" smtClean="0">
                <a:solidFill>
                  <a:schemeClr val="accent3"/>
                </a:solidFill>
                <a:latin typeface="Courier"/>
                <a:cs typeface="Courier"/>
              </a:rPr>
              <a:t>]</a:t>
            </a:r>
          </a:p>
          <a:p>
            <a:pPr algn="ctr"/>
            <a:endParaRPr lang="en-US" sz="1600" dirty="0">
              <a:solidFill>
                <a:schemeClr val="accent3"/>
              </a:solidFill>
              <a:latin typeface="Courier"/>
              <a:cs typeface="Courier"/>
            </a:endParaRPr>
          </a:p>
          <a:p>
            <a:pPr algn="ctr"/>
            <a:endParaRPr lang="en-US" sz="1600" dirty="0" smtClean="0">
              <a:solidFill>
                <a:schemeClr val="accent3"/>
              </a:solidFill>
              <a:latin typeface="Courier"/>
              <a:cs typeface="Courier"/>
            </a:endParaRPr>
          </a:p>
          <a:p>
            <a:pPr algn="ctr"/>
            <a:endParaRPr lang="en-US" sz="1600" dirty="0">
              <a:solidFill>
                <a:schemeClr val="accent3"/>
              </a:solidFill>
              <a:latin typeface="Courier"/>
              <a:cs typeface="Courier"/>
            </a:endParaRPr>
          </a:p>
          <a:p>
            <a:pPr algn="ctr"/>
            <a:r>
              <a:rPr lang="en-US" dirty="0">
                <a:solidFill>
                  <a:srgbClr val="1F497D"/>
                </a:solidFill>
                <a:latin typeface="Arial"/>
                <a:cs typeface="Arial"/>
              </a:rPr>
              <a:t>Extract:</a:t>
            </a:r>
            <a:r>
              <a:rPr lang="en-US" dirty="0">
                <a:solidFill>
                  <a:schemeClr val="accent2">
                    <a:lumMod val="75000"/>
                  </a:schemeClr>
                </a:solidFill>
                <a:latin typeface="Arial"/>
                <a:cs typeface="Arial"/>
              </a:rPr>
              <a:t> </a:t>
            </a:r>
          </a:p>
          <a:p>
            <a:pPr algn="ctr"/>
            <a:r>
              <a:rPr lang="en-US" dirty="0">
                <a:solidFill>
                  <a:schemeClr val="accent2">
                    <a:lumMod val="75000"/>
                  </a:schemeClr>
                </a:solidFill>
                <a:latin typeface="Courier"/>
                <a:cs typeface="Courier"/>
              </a:rPr>
              <a:t>[</a:t>
            </a:r>
            <a:r>
              <a:rPr lang="en-US" dirty="0" err="1" smtClean="0">
                <a:solidFill>
                  <a:schemeClr val="accent2">
                    <a:lumMod val="75000"/>
                  </a:schemeClr>
                </a:solidFill>
                <a:latin typeface="Courier"/>
                <a:cs typeface="Courier"/>
              </a:rPr>
              <a:t>sw.vendor_Adobe</a:t>
            </a:r>
            <a:r>
              <a:rPr lang="en-US" dirty="0" smtClean="0">
                <a:solidFill>
                  <a:schemeClr val="accent2">
                    <a:lumMod val="75000"/>
                  </a:schemeClr>
                </a:solidFill>
                <a:latin typeface="Courier"/>
                <a:cs typeface="Courier"/>
              </a:rPr>
              <a:t>] </a:t>
            </a:r>
            <a:r>
              <a:rPr lang="en-US" dirty="0" err="1">
                <a:solidFill>
                  <a:schemeClr val="tx2"/>
                </a:solidFill>
                <a:latin typeface="Arial"/>
                <a:cs typeface="Arial"/>
              </a:rPr>
              <a:t>is_vendor_of</a:t>
            </a:r>
            <a:endParaRPr lang="en-US" dirty="0">
              <a:solidFill>
                <a:schemeClr val="tx2"/>
              </a:solidFill>
              <a:latin typeface="Arial"/>
              <a:cs typeface="Arial"/>
            </a:endParaRPr>
          </a:p>
          <a:p>
            <a:pPr algn="ctr"/>
            <a:r>
              <a:rPr lang="en-US" dirty="0">
                <a:solidFill>
                  <a:schemeClr val="accent3"/>
                </a:solidFill>
                <a:latin typeface="Courier"/>
                <a:cs typeface="Courier"/>
              </a:rPr>
              <a:t>[</a:t>
            </a:r>
            <a:r>
              <a:rPr lang="en-US" dirty="0" err="1" smtClean="0">
                <a:solidFill>
                  <a:schemeClr val="accent3"/>
                </a:solidFill>
                <a:latin typeface="Courier"/>
                <a:cs typeface="Courier"/>
              </a:rPr>
              <a:t>sw.product_Flash</a:t>
            </a:r>
            <a:r>
              <a:rPr lang="en-US" dirty="0" smtClean="0">
                <a:solidFill>
                  <a:schemeClr val="accent3"/>
                </a:solidFill>
                <a:latin typeface="Courier"/>
                <a:cs typeface="Courier"/>
              </a:rPr>
              <a:t>]</a:t>
            </a:r>
            <a:endParaRPr lang="en-US" dirty="0">
              <a:solidFill>
                <a:schemeClr val="accent3"/>
              </a:solidFill>
              <a:latin typeface="Courier"/>
              <a:cs typeface="Courier"/>
            </a:endParaRPr>
          </a:p>
        </p:txBody>
      </p:sp>
    </p:spTree>
    <p:extLst>
      <p:ext uri="{BB962C8B-B14F-4D97-AF65-F5344CB8AC3E}">
        <p14:creationId xmlns:p14="http://schemas.microsoft.com/office/powerpoint/2010/main" val="2794788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0395" y="1399680"/>
            <a:ext cx="8779712" cy="4455688"/>
          </a:xfrm>
        </p:spPr>
        <p:txBody>
          <a:bodyPr>
            <a:normAutofit lnSpcReduction="10000"/>
          </a:bodyPr>
          <a:lstStyle/>
          <a:p>
            <a:r>
              <a:rPr lang="en-US" dirty="0" smtClean="0"/>
              <a:t>Collection of large set of security documents</a:t>
            </a:r>
          </a:p>
          <a:p>
            <a:r>
              <a:rPr lang="en-US" dirty="0" smtClean="0"/>
              <a:t>Replace named entities with a string representative</a:t>
            </a:r>
          </a:p>
          <a:p>
            <a:pPr marL="914400" lvl="1" indent="-514350"/>
            <a:r>
              <a:rPr lang="en-US" sz="2000" dirty="0" smtClean="0">
                <a:latin typeface="Courier"/>
                <a:cs typeface="Courier"/>
              </a:rPr>
              <a:t>”</a:t>
            </a:r>
            <a:r>
              <a:rPr lang="en-US" sz="2000" dirty="0" smtClean="0">
                <a:solidFill>
                  <a:schemeClr val="accent2">
                    <a:lumMod val="75000"/>
                  </a:schemeClr>
                </a:solidFill>
                <a:latin typeface="Courier"/>
                <a:cs typeface="Courier"/>
              </a:rPr>
              <a:t>Adobe</a:t>
            </a:r>
            <a:r>
              <a:rPr lang="en-US" sz="2000" dirty="0" smtClean="0">
                <a:latin typeface="Courier"/>
                <a:cs typeface="Courier"/>
              </a:rPr>
              <a:t> issued </a:t>
            </a:r>
            <a:r>
              <a:rPr lang="is-IS" sz="2000" dirty="0" smtClean="0">
                <a:latin typeface="Courier"/>
                <a:cs typeface="Courier"/>
              </a:rPr>
              <a:t>…” </a:t>
            </a:r>
            <a:r>
              <a:rPr lang="is-IS" sz="2000" dirty="0" smtClean="0">
                <a:latin typeface="Courier"/>
                <a:cs typeface="Courier"/>
                <a:sym typeface="Wingdings"/>
              </a:rPr>
              <a:t> </a:t>
            </a:r>
            <a:r>
              <a:rPr lang="en-US" sz="2000" dirty="0" smtClean="0">
                <a:latin typeface="Courier"/>
                <a:cs typeface="Courier"/>
              </a:rPr>
              <a:t>”</a:t>
            </a:r>
            <a:r>
              <a:rPr lang="en-US" sz="2000" dirty="0" smtClean="0">
                <a:solidFill>
                  <a:schemeClr val="accent2">
                    <a:lumMod val="75000"/>
                  </a:schemeClr>
                </a:solidFill>
                <a:latin typeface="Courier"/>
                <a:cs typeface="Courier"/>
              </a:rPr>
              <a:t>[</a:t>
            </a:r>
            <a:r>
              <a:rPr lang="en-US" sz="2000" dirty="0" err="1">
                <a:solidFill>
                  <a:schemeClr val="accent2">
                    <a:lumMod val="75000"/>
                  </a:schemeClr>
                </a:solidFill>
                <a:latin typeface="Courier"/>
                <a:cs typeface="Courier"/>
              </a:rPr>
              <a:t>sw.vendor_Adobe</a:t>
            </a:r>
            <a:r>
              <a:rPr lang="en-US" sz="2000" dirty="0">
                <a:solidFill>
                  <a:schemeClr val="accent2">
                    <a:lumMod val="75000"/>
                  </a:schemeClr>
                </a:solidFill>
                <a:latin typeface="Courier"/>
                <a:cs typeface="Courier"/>
              </a:rPr>
              <a:t>] </a:t>
            </a:r>
            <a:r>
              <a:rPr lang="en-US" sz="2000" dirty="0" smtClean="0">
                <a:latin typeface="Courier"/>
                <a:cs typeface="Courier"/>
              </a:rPr>
              <a:t> </a:t>
            </a:r>
            <a:r>
              <a:rPr lang="en-US" sz="2000" dirty="0">
                <a:latin typeface="Courier"/>
                <a:cs typeface="Courier"/>
              </a:rPr>
              <a:t>issued </a:t>
            </a:r>
            <a:r>
              <a:rPr lang="is-IS" sz="2000" dirty="0">
                <a:latin typeface="Courier"/>
                <a:cs typeface="Courier"/>
              </a:rPr>
              <a:t>…” </a:t>
            </a:r>
            <a:endParaRPr lang="is-IS" sz="2000" dirty="0" smtClean="0">
              <a:latin typeface="Courier"/>
              <a:cs typeface="Courier"/>
            </a:endParaRPr>
          </a:p>
          <a:p>
            <a:r>
              <a:rPr lang="en-US" dirty="0" smtClean="0"/>
              <a:t>Word2Vec used for contextual embedding of words</a:t>
            </a:r>
          </a:p>
          <a:p>
            <a:pPr lvl="1"/>
            <a:r>
              <a:rPr lang="en-US" sz="2000" dirty="0" smtClean="0"/>
              <a:t>Semantic (not syntactic) word representatives</a:t>
            </a:r>
          </a:p>
          <a:p>
            <a:r>
              <a:rPr lang="en-US" dirty="0" smtClean="0"/>
              <a:t>Corpus of positive and negative relation examples created from structured and unstructured sources</a:t>
            </a:r>
          </a:p>
          <a:p>
            <a:pPr lvl="1" indent="-342900"/>
            <a:r>
              <a:rPr lang="en-US" sz="2000" dirty="0" smtClean="0"/>
              <a:t>Leverage known data to make a training corpus</a:t>
            </a:r>
          </a:p>
          <a:p>
            <a:r>
              <a:rPr lang="en-US" dirty="0" smtClean="0"/>
              <a:t>Supervised learning for binary classification</a:t>
            </a:r>
          </a:p>
          <a:p>
            <a:pPr lvl="1" indent="-342900"/>
            <a:r>
              <a:rPr lang="en-US" sz="2000" dirty="0" smtClean="0"/>
              <a:t>Input: Sentence with entity pair identified</a:t>
            </a:r>
          </a:p>
          <a:p>
            <a:pPr lvl="1" indent="-342900"/>
            <a:r>
              <a:rPr lang="en-US" sz="2000" dirty="0" smtClean="0"/>
              <a:t>Output: Relation exists or not</a:t>
            </a:r>
            <a:endParaRPr lang="en-US" dirty="0" smtClean="0"/>
          </a:p>
          <a:p>
            <a:pPr marL="514350" indent="-514350">
              <a:buFont typeface="+mj-lt"/>
              <a:buAutoNum type="arabicPeriod"/>
            </a:pPr>
            <a:endParaRPr lang="en-US" dirty="0"/>
          </a:p>
          <a:p>
            <a:endParaRPr lang="en-US" dirty="0" smtClean="0"/>
          </a:p>
        </p:txBody>
      </p:sp>
      <p:sp>
        <p:nvSpPr>
          <p:cNvPr id="3" name="Title 2"/>
          <p:cNvSpPr>
            <a:spLocks noGrp="1"/>
          </p:cNvSpPr>
          <p:nvPr>
            <p:ph type="title"/>
          </p:nvPr>
        </p:nvSpPr>
        <p:spPr/>
        <p:txBody>
          <a:bodyPr>
            <a:normAutofit/>
          </a:bodyPr>
          <a:lstStyle/>
          <a:p>
            <a:r>
              <a:rPr lang="en-US" dirty="0" smtClean="0"/>
              <a:t>Relation Extraction Components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27</a:t>
            </a:fld>
            <a:endParaRPr lang="en-US"/>
          </a:p>
        </p:txBody>
      </p:sp>
      <p:pic>
        <p:nvPicPr>
          <p:cNvPr id="5" name="Picture 4" descr="IMG_20160715_12215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277" y="5247750"/>
            <a:ext cx="1978525" cy="1479936"/>
          </a:xfrm>
          <a:prstGeom prst="rect">
            <a:avLst/>
          </a:prstGeom>
        </p:spPr>
      </p:pic>
      <p:sp>
        <p:nvSpPr>
          <p:cNvPr id="6" name="TextBox 5"/>
          <p:cNvSpPr txBox="1"/>
          <p:nvPr/>
        </p:nvSpPr>
        <p:spPr>
          <a:xfrm>
            <a:off x="150395" y="5908845"/>
            <a:ext cx="6819881" cy="923330"/>
          </a:xfrm>
          <a:prstGeom prst="rect">
            <a:avLst/>
          </a:prstGeom>
          <a:noFill/>
        </p:spPr>
        <p:txBody>
          <a:bodyPr wrap="square" rtlCol="0">
            <a:spAutoFit/>
          </a:bodyPr>
          <a:lstStyle/>
          <a:p>
            <a:r>
              <a:rPr lang="en-US" dirty="0">
                <a:solidFill>
                  <a:schemeClr val="tx1">
                    <a:lumMod val="65000"/>
                    <a:lumOff val="35000"/>
                  </a:schemeClr>
                </a:solidFill>
                <a:latin typeface="Arial"/>
                <a:cs typeface="Arial"/>
              </a:rPr>
              <a:t>The work mainly of Isaac </a:t>
            </a:r>
            <a:r>
              <a:rPr lang="en-US" dirty="0" err="1">
                <a:solidFill>
                  <a:schemeClr val="tx1">
                    <a:lumMod val="65000"/>
                    <a:lumOff val="35000"/>
                  </a:schemeClr>
                </a:solidFill>
                <a:latin typeface="Arial"/>
                <a:cs typeface="Arial"/>
              </a:rPr>
              <a:t>Persing</a:t>
            </a:r>
            <a:r>
              <a:rPr lang="en-US" dirty="0">
                <a:solidFill>
                  <a:schemeClr val="tx1">
                    <a:lumMod val="65000"/>
                    <a:lumOff val="35000"/>
                  </a:schemeClr>
                </a:solidFill>
                <a:latin typeface="Arial"/>
                <a:cs typeface="Arial"/>
              </a:rPr>
              <a:t>, DHS-STEM </a:t>
            </a:r>
            <a:r>
              <a:rPr lang="en-US" dirty="0" smtClean="0">
                <a:solidFill>
                  <a:schemeClr val="tx1">
                    <a:lumMod val="65000"/>
                    <a:lumOff val="35000"/>
                  </a:schemeClr>
                </a:solidFill>
                <a:latin typeface="Arial"/>
                <a:cs typeface="Arial"/>
              </a:rPr>
              <a:t>Intern, ABT NLP</a:t>
            </a:r>
          </a:p>
          <a:p>
            <a:r>
              <a:rPr lang="en-US" dirty="0" smtClean="0">
                <a:solidFill>
                  <a:schemeClr val="tx1">
                    <a:lumMod val="65000"/>
                    <a:lumOff val="35000"/>
                  </a:schemeClr>
                </a:solidFill>
                <a:latin typeface="Arial"/>
                <a:cs typeface="Arial"/>
              </a:rPr>
              <a:t>Software engineering and mentorship via Kelly</a:t>
            </a:r>
          </a:p>
          <a:p>
            <a:r>
              <a:rPr lang="en-US" dirty="0" smtClean="0">
                <a:solidFill>
                  <a:schemeClr val="tx1">
                    <a:lumMod val="65000"/>
                    <a:lumOff val="35000"/>
                  </a:schemeClr>
                </a:solidFill>
                <a:latin typeface="Arial"/>
                <a:cs typeface="Arial"/>
              </a:rPr>
              <a:t>Planning and math mentorship by Bobby </a:t>
            </a:r>
            <a:endParaRPr lang="en-US"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3340322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16340" y="1417667"/>
            <a:ext cx="8684760" cy="911282"/>
          </a:xfrm>
        </p:spPr>
        <p:txBody>
          <a:bodyPr>
            <a:normAutofit fontScale="92500" lnSpcReduction="10000"/>
          </a:bodyPr>
          <a:lstStyle/>
          <a:p>
            <a:r>
              <a:rPr lang="en-US" dirty="0" smtClean="0"/>
              <a:t>Pieces assembled, debugged, and working!</a:t>
            </a:r>
          </a:p>
          <a:p>
            <a:r>
              <a:rPr lang="en-US" dirty="0" smtClean="0"/>
              <a:t>174 docs collected in first 5 hours from up to 42 URLs </a:t>
            </a:r>
            <a:endParaRPr lang="en-US" dirty="0"/>
          </a:p>
        </p:txBody>
      </p:sp>
      <p:sp>
        <p:nvSpPr>
          <p:cNvPr id="3" name="Title 2"/>
          <p:cNvSpPr>
            <a:spLocks noGrp="1"/>
          </p:cNvSpPr>
          <p:nvPr>
            <p:ph type="title"/>
          </p:nvPr>
        </p:nvSpPr>
        <p:spPr/>
        <p:txBody>
          <a:bodyPr/>
          <a:lstStyle/>
          <a:p>
            <a:r>
              <a:rPr lang="en-US" dirty="0" smtClean="0"/>
              <a:t>Document Collection Pipeline</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28</a:t>
            </a:fld>
            <a:endParaRPr lang="en-US"/>
          </a:p>
        </p:txBody>
      </p:sp>
      <p:pic>
        <p:nvPicPr>
          <p:cNvPr id="6" name="Picture 5" descr="arch_2016_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1482"/>
            <a:ext cx="9144000" cy="4346518"/>
          </a:xfrm>
          <a:prstGeom prst="rect">
            <a:avLst/>
          </a:prstGeom>
        </p:spPr>
      </p:pic>
      <p:sp>
        <p:nvSpPr>
          <p:cNvPr id="7" name="Rounded Rectangle 6"/>
          <p:cNvSpPr/>
          <p:nvPr/>
        </p:nvSpPr>
        <p:spPr>
          <a:xfrm>
            <a:off x="1043303" y="2403796"/>
            <a:ext cx="2861948" cy="3469954"/>
          </a:xfrm>
          <a:prstGeom prst="roundRect">
            <a:avLst/>
          </a:prstGeom>
          <a:gradFill flip="none" rotWithShape="1">
            <a:gsLst>
              <a:gs pos="0">
                <a:schemeClr val="accent1">
                  <a:tint val="100000"/>
                  <a:shade val="100000"/>
                  <a:satMod val="130000"/>
                  <a:alpha val="33000"/>
                </a:schemeClr>
              </a:gs>
              <a:gs pos="100000">
                <a:schemeClr val="accent1">
                  <a:tint val="50000"/>
                  <a:shade val="100000"/>
                  <a:satMod val="350000"/>
                  <a:alpha val="3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690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90499" y="1466520"/>
            <a:ext cx="8810625" cy="5391480"/>
          </a:xfrm>
        </p:spPr>
        <p:txBody>
          <a:bodyPr>
            <a:normAutofit/>
          </a:bodyPr>
          <a:lstStyle/>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a:p>
            <a:pPr marL="0" indent="0">
              <a:buNone/>
            </a:pPr>
            <a:endParaRPr lang="en-US" dirty="0" smtClean="0"/>
          </a:p>
          <a:p>
            <a:pPr marL="0" indent="0">
              <a:buNone/>
            </a:pPr>
            <a:r>
              <a:rPr lang="en-US" dirty="0" smtClean="0"/>
              <a:t>Expected Benefits: </a:t>
            </a:r>
          </a:p>
          <a:p>
            <a:pPr lvl="1"/>
            <a:r>
              <a:rPr lang="en-US" dirty="0" smtClean="0"/>
              <a:t>Canonicalization: alias resolution </a:t>
            </a:r>
            <a:endParaRPr lang="en-US" dirty="0"/>
          </a:p>
          <a:p>
            <a:pPr lvl="2"/>
            <a:r>
              <a:rPr lang="en-US" dirty="0"/>
              <a:t>Example: IE and Internet Explorer known to be the same </a:t>
            </a:r>
          </a:p>
          <a:p>
            <a:pPr lvl="2"/>
            <a:r>
              <a:rPr lang="en-US" dirty="0"/>
              <a:t>Leveraging Freebase currently</a:t>
            </a:r>
          </a:p>
          <a:p>
            <a:pPr lvl="1"/>
            <a:r>
              <a:rPr lang="en-US" dirty="0" smtClean="0"/>
              <a:t>All entities are now a single token</a:t>
            </a:r>
          </a:p>
        </p:txBody>
      </p:sp>
      <p:sp>
        <p:nvSpPr>
          <p:cNvPr id="3" name="Title 2"/>
          <p:cNvSpPr>
            <a:spLocks noGrp="1"/>
          </p:cNvSpPr>
          <p:nvPr>
            <p:ph type="title"/>
          </p:nvPr>
        </p:nvSpPr>
        <p:spPr>
          <a:xfrm>
            <a:off x="461046" y="60750"/>
            <a:ext cx="8340054" cy="1143000"/>
          </a:xfrm>
        </p:spPr>
        <p:txBody>
          <a:bodyPr>
            <a:noAutofit/>
          </a:bodyPr>
          <a:lstStyle/>
          <a:p>
            <a:pPr marL="514350" indent="-514350"/>
            <a:r>
              <a:rPr lang="en-US" sz="3800" dirty="0" smtClean="0"/>
              <a:t>Replace </a:t>
            </a:r>
            <a:r>
              <a:rPr lang="en-US" sz="3800" dirty="0"/>
              <a:t>E</a:t>
            </a:r>
            <a:r>
              <a:rPr lang="en-US" sz="3800" dirty="0" smtClean="0"/>
              <a:t>ntities </a:t>
            </a:r>
            <a:r>
              <a:rPr lang="en-US" sz="3800" dirty="0"/>
              <a:t>with R</a:t>
            </a:r>
            <a:r>
              <a:rPr lang="en-US" sz="3800" dirty="0" smtClean="0"/>
              <a:t>epresentative</a:t>
            </a:r>
            <a:endParaRPr lang="en-US" sz="3800" dirty="0"/>
          </a:p>
        </p:txBody>
      </p:sp>
      <p:sp>
        <p:nvSpPr>
          <p:cNvPr id="4" name="Slide Number Placeholder 3"/>
          <p:cNvSpPr>
            <a:spLocks noGrp="1"/>
          </p:cNvSpPr>
          <p:nvPr>
            <p:ph type="sldNum" sz="quarter" idx="12"/>
          </p:nvPr>
        </p:nvSpPr>
        <p:spPr/>
        <p:txBody>
          <a:bodyPr/>
          <a:lstStyle/>
          <a:p>
            <a:fld id="{27A816F8-0088-644E-BE74-38BEAB893A5F}" type="slidenum">
              <a:rPr lang="en-US" smtClean="0"/>
              <a:t>29</a:t>
            </a:fld>
            <a:endParaRPr lang="en-US"/>
          </a:p>
        </p:txBody>
      </p:sp>
      <p:sp>
        <p:nvSpPr>
          <p:cNvPr id="6" name="Content Placeholder 1"/>
          <p:cNvSpPr txBox="1">
            <a:spLocks/>
          </p:cNvSpPr>
          <p:nvPr/>
        </p:nvSpPr>
        <p:spPr>
          <a:xfrm>
            <a:off x="461046" y="1604228"/>
            <a:ext cx="8172282" cy="229936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chemeClr val="tx1">
                  <a:lumMod val="75000"/>
                  <a:lumOff val="25000"/>
                </a:schemeClr>
              </a:buClr>
              <a:buSzPct val="100000"/>
              <a:buFont typeface="Wingdings" panose="05000000000000000000" pitchFamily="2" charset="2"/>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SzPct val="57000"/>
              <a:buFont typeface="Wingdings" panose="05000000000000000000" pitchFamily="2" charset="2"/>
              <a:buChar char="q"/>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anose="05000000000000000000" pitchFamily="2" charset="2"/>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SzPct val="60000"/>
              <a:buFont typeface="Wingdings" panose="05000000000000000000" pitchFamily="2" charset="2"/>
              <a:buChar char="q"/>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Wingdings" panose="05000000000000000000" pitchFamily="2" charset="2"/>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smtClean="0">
                <a:solidFill>
                  <a:schemeClr val="accent2">
                    <a:lumMod val="75000"/>
                  </a:schemeClr>
                </a:solidFill>
                <a:latin typeface="Courier"/>
                <a:cs typeface="Courier"/>
              </a:rPr>
              <a:t>Adobe</a:t>
            </a:r>
            <a:r>
              <a:rPr lang="en-US" sz="2400" dirty="0" smtClean="0">
                <a:latin typeface="Courier"/>
                <a:cs typeface="Courier"/>
              </a:rPr>
              <a:t> issued a critical update for its ubiquitous </a:t>
            </a:r>
            <a:r>
              <a:rPr lang="en-US" sz="2400" dirty="0" smtClean="0">
                <a:solidFill>
                  <a:schemeClr val="accent3">
                    <a:lumMod val="75000"/>
                  </a:schemeClr>
                </a:solidFill>
                <a:latin typeface="Courier"/>
                <a:cs typeface="Courier"/>
              </a:rPr>
              <a:t>Flash Player </a:t>
            </a:r>
            <a:r>
              <a:rPr lang="en-US" sz="2400" dirty="0" smtClean="0">
                <a:latin typeface="Courier"/>
                <a:cs typeface="Courier"/>
              </a:rPr>
              <a:t>software.</a:t>
            </a:r>
          </a:p>
          <a:p>
            <a:pPr marL="0" indent="0" algn="ctr">
              <a:buFont typeface="Wingdings" panose="05000000000000000000" pitchFamily="2" charset="2"/>
              <a:buNone/>
            </a:pPr>
            <a:r>
              <a:rPr lang="en-US" sz="2400" dirty="0" smtClean="0">
                <a:solidFill>
                  <a:schemeClr val="tx2"/>
                </a:solidFill>
              </a:rPr>
              <a:t>to</a:t>
            </a:r>
            <a:endParaRPr lang="en-US" sz="2400" dirty="0" smtClean="0">
              <a:solidFill>
                <a:schemeClr val="tx2"/>
              </a:solidFill>
              <a:latin typeface="Courier"/>
              <a:cs typeface="Courier"/>
            </a:endParaRPr>
          </a:p>
          <a:p>
            <a:pPr marL="0" indent="0" algn="ctr">
              <a:buFont typeface="Wingdings" panose="05000000000000000000" pitchFamily="2" charset="2"/>
              <a:buNone/>
            </a:pPr>
            <a:r>
              <a:rPr lang="en-US" sz="2400" dirty="0" smtClean="0">
                <a:solidFill>
                  <a:schemeClr val="accent2">
                    <a:lumMod val="75000"/>
                  </a:schemeClr>
                </a:solidFill>
                <a:latin typeface="Courier"/>
                <a:cs typeface="Courier"/>
              </a:rPr>
              <a:t>[</a:t>
            </a:r>
            <a:r>
              <a:rPr lang="en-US" sz="2400" dirty="0" err="1" smtClean="0">
                <a:solidFill>
                  <a:schemeClr val="accent2">
                    <a:lumMod val="75000"/>
                  </a:schemeClr>
                </a:solidFill>
                <a:latin typeface="Courier"/>
                <a:cs typeface="Courier"/>
              </a:rPr>
              <a:t>sw.vendor_Adobe</a:t>
            </a:r>
            <a:r>
              <a:rPr lang="en-US" sz="2400" dirty="0" smtClean="0">
                <a:solidFill>
                  <a:schemeClr val="accent2">
                    <a:lumMod val="75000"/>
                  </a:schemeClr>
                </a:solidFill>
                <a:latin typeface="Courier"/>
                <a:cs typeface="Courier"/>
              </a:rPr>
              <a:t>] </a:t>
            </a:r>
            <a:r>
              <a:rPr lang="en-US" sz="2400" dirty="0" smtClean="0">
                <a:latin typeface="Courier"/>
                <a:cs typeface="Courier"/>
              </a:rPr>
              <a:t>issued a critical update for its </a:t>
            </a:r>
            <a:r>
              <a:rPr lang="en-US" sz="2400" dirty="0" smtClean="0">
                <a:solidFill>
                  <a:schemeClr val="accent3">
                    <a:lumMod val="75000"/>
                  </a:schemeClr>
                </a:solidFill>
                <a:latin typeface="Courier"/>
                <a:cs typeface="Courier"/>
              </a:rPr>
              <a:t>[</a:t>
            </a:r>
            <a:r>
              <a:rPr lang="en-US" sz="2400" dirty="0" err="1" smtClean="0">
                <a:solidFill>
                  <a:schemeClr val="accent3">
                    <a:lumMod val="75000"/>
                  </a:schemeClr>
                </a:solidFill>
                <a:latin typeface="Courier"/>
                <a:cs typeface="Courier"/>
              </a:rPr>
              <a:t>sw.product_Flash_Player</a:t>
            </a:r>
            <a:r>
              <a:rPr lang="en-US" sz="2400" dirty="0" smtClean="0">
                <a:solidFill>
                  <a:schemeClr val="accent3">
                    <a:lumMod val="75000"/>
                  </a:schemeClr>
                </a:solidFill>
                <a:latin typeface="Courier"/>
                <a:cs typeface="Courier"/>
              </a:rPr>
              <a:t>] </a:t>
            </a:r>
            <a:r>
              <a:rPr lang="en-US" sz="2400" dirty="0" smtClean="0">
                <a:latin typeface="Courier"/>
                <a:cs typeface="Courier"/>
              </a:rPr>
              <a:t>software</a:t>
            </a:r>
          </a:p>
        </p:txBody>
      </p:sp>
    </p:spTree>
    <p:extLst>
      <p:ext uri="{BB962C8B-B14F-4D97-AF65-F5344CB8AC3E}">
        <p14:creationId xmlns:p14="http://schemas.microsoft.com/office/powerpoint/2010/main" val="704805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Need</a:t>
            </a:r>
            <a:endParaRPr lang="en-US" dirty="0"/>
          </a:p>
        </p:txBody>
      </p:sp>
      <p:sp>
        <p:nvSpPr>
          <p:cNvPr id="5" name="Slide Number Placeholder 4"/>
          <p:cNvSpPr>
            <a:spLocks noGrp="1"/>
          </p:cNvSpPr>
          <p:nvPr>
            <p:ph type="sldNum" sz="quarter" idx="12"/>
          </p:nvPr>
        </p:nvSpPr>
        <p:spPr/>
        <p:txBody>
          <a:bodyPr/>
          <a:lstStyle/>
          <a:p>
            <a:fld id="{27A816F8-0088-644E-BE74-38BEAB893A5F}" type="slidenum">
              <a:rPr lang="en-US" smtClean="0"/>
              <a:pPr/>
              <a:t>3</a:t>
            </a:fld>
            <a:endParaRPr lang="en-US"/>
          </a:p>
        </p:txBody>
      </p:sp>
      <p:sp>
        <p:nvSpPr>
          <p:cNvPr id="7" name="Shape 44"/>
          <p:cNvSpPr txBox="1">
            <a:spLocks/>
          </p:cNvSpPr>
          <p:nvPr/>
        </p:nvSpPr>
        <p:spPr>
          <a:xfrm>
            <a:off x="457200" y="1729813"/>
            <a:ext cx="8229600" cy="20401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buFont typeface="Arial"/>
              <a:buNone/>
              <a:defRPr sz="1800">
                <a:uFillTx/>
              </a:defRPr>
            </a:pPr>
            <a:r>
              <a:rPr lang="en-US" sz="2200" dirty="0" smtClean="0">
                <a:uFill>
                  <a:solidFill/>
                </a:uFill>
                <a:latin typeface="Courier New"/>
                <a:ea typeface="Courier"/>
                <a:cs typeface="Courier New"/>
                <a:sym typeface="Courier"/>
              </a:rPr>
              <a:t>[**] 1:234:56 IRC - Channel JOIN [**]</a:t>
            </a:r>
          </a:p>
          <a:p>
            <a:pPr marL="0" indent="0">
              <a:spcBef>
                <a:spcPts val="400"/>
              </a:spcBef>
              <a:buFont typeface="Arial"/>
              <a:buNone/>
              <a:defRPr sz="1800">
                <a:uFillTx/>
              </a:defRPr>
            </a:pPr>
            <a:r>
              <a:rPr lang="en-US" sz="2200" dirty="0" smtClean="0">
                <a:uFill>
                  <a:solidFill/>
                </a:uFill>
                <a:latin typeface="Courier New"/>
                <a:ea typeface="Courier"/>
                <a:cs typeface="Courier New"/>
                <a:sym typeface="Courier"/>
              </a:rPr>
              <a:t>[Classification: A Network Trojan was detected]</a:t>
            </a:r>
          </a:p>
          <a:p>
            <a:pPr marL="0" indent="0">
              <a:spcBef>
                <a:spcPts val="400"/>
              </a:spcBef>
              <a:buFont typeface="Arial"/>
              <a:buNone/>
              <a:defRPr sz="1800">
                <a:uFillTx/>
              </a:defRPr>
            </a:pPr>
            <a:r>
              <a:rPr lang="en-US" sz="2200" dirty="0" smtClean="0">
                <a:uFill>
                  <a:solidFill/>
                </a:uFill>
                <a:latin typeface="Courier New"/>
                <a:ea typeface="Courier"/>
                <a:cs typeface="Courier New"/>
                <a:sym typeface="Courier"/>
              </a:rPr>
              <a:t>09/04-17:11:45.456789</a:t>
            </a:r>
          </a:p>
          <a:p>
            <a:pPr marL="0" indent="0">
              <a:spcBef>
                <a:spcPts val="400"/>
              </a:spcBef>
              <a:buFont typeface="Arial"/>
              <a:buNone/>
              <a:defRPr sz="1800">
                <a:uFillTx/>
              </a:defRPr>
            </a:pPr>
            <a:r>
              <a:rPr lang="en-US" sz="2200" dirty="0" smtClean="0">
                <a:uFill>
                  <a:solidFill/>
                </a:uFill>
                <a:latin typeface="Courier New"/>
                <a:ea typeface="Courier"/>
                <a:cs typeface="Courier New"/>
                <a:sym typeface="Courier"/>
              </a:rPr>
              <a:t>10.32.92.230:6667 -&gt; 69.42.215.170:33982 {TCP}</a:t>
            </a:r>
            <a:endParaRPr lang="en-US" sz="2200" dirty="0">
              <a:uFill>
                <a:solidFill/>
              </a:uFill>
              <a:latin typeface="Courier New"/>
              <a:ea typeface="Courier"/>
              <a:cs typeface="Courier New"/>
              <a:sym typeface="Courier"/>
            </a:endParaRPr>
          </a:p>
        </p:txBody>
      </p:sp>
      <p:sp>
        <p:nvSpPr>
          <p:cNvPr id="8" name="Shape 46"/>
          <p:cNvSpPr/>
          <p:nvPr/>
        </p:nvSpPr>
        <p:spPr>
          <a:xfrm>
            <a:off x="457200" y="5274326"/>
            <a:ext cx="7541736" cy="4308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400"/>
              </a:spcBef>
              <a:defRPr sz="1800">
                <a:solidFill>
                  <a:srgbClr val="595959"/>
                </a:solidFill>
                <a:uFill>
                  <a:solidFill>
                    <a:srgbClr val="595959"/>
                  </a:solidFill>
                </a:uFill>
                <a:latin typeface="Courier"/>
                <a:ea typeface="Courier"/>
                <a:cs typeface="Courier"/>
                <a:sym typeface="Courier"/>
              </a:defRPr>
            </a:lvl1pPr>
          </a:lstStyle>
          <a:p>
            <a:pPr lvl="0">
              <a:defRPr>
                <a:solidFill>
                  <a:srgbClr val="000000"/>
                </a:solidFill>
                <a:uFillTx/>
              </a:defRPr>
            </a:pPr>
            <a:r>
              <a:rPr sz="2200" dirty="0">
                <a:solidFill>
                  <a:srgbClr val="595959"/>
                </a:solidFill>
                <a:uFill>
                  <a:solidFill>
                    <a:srgbClr val="595959"/>
                  </a:solidFill>
                </a:uFill>
                <a:latin typeface="Courier New"/>
                <a:cs typeface="Courier New"/>
              </a:rPr>
              <a:t>[Xref =&gt; http://cve.mitre.org/CVE-2002-1675]</a:t>
            </a:r>
          </a:p>
        </p:txBody>
      </p:sp>
      <p:sp>
        <p:nvSpPr>
          <p:cNvPr id="9" name="Shape 47"/>
          <p:cNvSpPr/>
          <p:nvPr/>
        </p:nvSpPr>
        <p:spPr>
          <a:xfrm>
            <a:off x="457200" y="3577671"/>
            <a:ext cx="8229600" cy="1549142"/>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spcBef>
                <a:spcPts val="400"/>
              </a:spcBef>
              <a:defRPr sz="1800">
                <a:uFillTx/>
              </a:defRPr>
            </a:pPr>
            <a:r>
              <a:rPr sz="2200" dirty="0">
                <a:solidFill>
                  <a:srgbClr val="595959"/>
                </a:solidFill>
                <a:uFill>
                  <a:solidFill>
                    <a:srgbClr val="595959"/>
                  </a:solidFill>
                </a:uFill>
                <a:latin typeface="Courier New"/>
                <a:ea typeface="Courier"/>
                <a:cs typeface="Courier New"/>
                <a:sym typeface="Courier"/>
              </a:rPr>
              <a:t>TTL: 34 TOS:0x0 ID:3456 IpLen:20 DgmLen: 44 ******S*</a:t>
            </a:r>
          </a:p>
          <a:p>
            <a:pPr lvl="0">
              <a:spcBef>
                <a:spcPts val="400"/>
              </a:spcBef>
              <a:defRPr sz="1800">
                <a:uFillTx/>
              </a:defRPr>
            </a:pPr>
            <a:r>
              <a:rPr sz="2200" dirty="0">
                <a:solidFill>
                  <a:srgbClr val="595959"/>
                </a:solidFill>
                <a:uFill>
                  <a:solidFill>
                    <a:srgbClr val="595959"/>
                  </a:solidFill>
                </a:uFill>
                <a:latin typeface="Courier New"/>
                <a:ea typeface="Courier"/>
                <a:cs typeface="Courier New"/>
                <a:sym typeface="Courier"/>
              </a:rPr>
              <a:t>Seq: 0x12345678 Ack: 0x0 Win: 0x400</a:t>
            </a:r>
          </a:p>
          <a:p>
            <a:pPr lvl="0">
              <a:spcBef>
                <a:spcPts val="400"/>
              </a:spcBef>
              <a:defRPr sz="1800">
                <a:uFillTx/>
              </a:defRPr>
            </a:pPr>
            <a:r>
              <a:rPr sz="2200" dirty="0">
                <a:solidFill>
                  <a:srgbClr val="595959"/>
                </a:solidFill>
                <a:uFill>
                  <a:solidFill>
                    <a:srgbClr val="595959"/>
                  </a:solidFill>
                </a:uFill>
                <a:latin typeface="Courier New"/>
                <a:ea typeface="Courier"/>
                <a:cs typeface="Courier New"/>
                <a:sym typeface="Courier"/>
              </a:rPr>
              <a:t>TcpLen: 24 TCP Options (1) =&gt; MSS: 1440</a:t>
            </a:r>
          </a:p>
        </p:txBody>
      </p:sp>
      <p:sp>
        <p:nvSpPr>
          <p:cNvPr id="10" name="Shape 48"/>
          <p:cNvSpPr/>
          <p:nvPr/>
        </p:nvSpPr>
        <p:spPr>
          <a:xfrm>
            <a:off x="0" y="3556156"/>
            <a:ext cx="9144000" cy="2205732"/>
          </a:xfrm>
          <a:prstGeom prst="rect">
            <a:avLst/>
          </a:prstGeom>
          <a:solidFill>
            <a:schemeClr val="tx1">
              <a:lumMod val="65000"/>
              <a:lumOff val="35000"/>
              <a:alpha val="85000"/>
            </a:schemeClr>
          </a:solidFill>
          <a:ln w="38100">
            <a:noFill/>
            <a:round/>
          </a:ln>
          <a:effectLst>
            <a:outerShdw blurRad="38100" dist="20000" dir="5400000" rotWithShape="0">
              <a:srgbClr val="000000">
                <a:alpha val="38000"/>
              </a:srgbClr>
            </a:outerShdw>
          </a:effectLst>
          <a:extLst>
            <a:ext uri="{C572A759-6A51-4108-AA02-DFA0A04FC94B}">
              <ma14:wrappingTextBoxFlag xmlns:ma14="http://schemas.microsoft.com/office/mac/drawingml/2011/main" val="1"/>
            </a:ext>
          </a:extLst>
        </p:spPr>
        <p:txBody>
          <a:bodyPr wrap="square" lIns="101600" tIns="101600" rIns="101600" bIns="101600">
            <a:spAutoFit/>
          </a:bodyPr>
          <a:lstStyle/>
          <a:p>
            <a:pPr lvl="0">
              <a:defRPr sz="1800">
                <a:uFillTx/>
              </a:defRPr>
            </a:pPr>
            <a:r>
              <a:rPr lang="en-US" sz="4000" dirty="0" smtClean="0">
                <a:solidFill>
                  <a:srgbClr val="FFFFFF"/>
                </a:solidFill>
                <a:uFill>
                  <a:solidFill>
                    <a:srgbClr val="FFFFFF"/>
                  </a:solidFill>
                </a:uFill>
              </a:rPr>
              <a:t>This is only </a:t>
            </a:r>
            <a:r>
              <a:rPr sz="4000" dirty="0" smtClean="0">
                <a:solidFill>
                  <a:srgbClr val="FFFFFF"/>
                </a:solidFill>
                <a:uFill>
                  <a:solidFill>
                    <a:srgbClr val="FFFFFF"/>
                  </a:solidFill>
                </a:uFill>
              </a:rPr>
              <a:t>a </a:t>
            </a:r>
            <a:r>
              <a:rPr sz="4000" dirty="0">
                <a:solidFill>
                  <a:srgbClr val="FFFFFF"/>
                </a:solidFill>
                <a:uFill>
                  <a:solidFill>
                    <a:srgbClr val="FFFFFF"/>
                  </a:solidFill>
                </a:uFill>
              </a:rPr>
              <a:t>starting point</a:t>
            </a:r>
            <a:r>
              <a:rPr sz="4000" dirty="0" smtClean="0">
                <a:solidFill>
                  <a:srgbClr val="FFFFFF"/>
                </a:solidFill>
                <a:uFill>
                  <a:solidFill>
                    <a:srgbClr val="FFFFFF"/>
                  </a:solidFill>
                </a:uFill>
              </a:rPr>
              <a:t>…</a:t>
            </a:r>
            <a:endParaRPr lang="en-US" sz="4000" dirty="0" smtClean="0">
              <a:solidFill>
                <a:srgbClr val="FFFFFF"/>
              </a:solidFill>
              <a:uFill>
                <a:solidFill>
                  <a:srgbClr val="FFFFFF"/>
                </a:solidFill>
              </a:uFill>
            </a:endParaRPr>
          </a:p>
          <a:p>
            <a:pPr lvl="0">
              <a:spcBef>
                <a:spcPts val="1200"/>
              </a:spcBef>
              <a:defRPr sz="1800">
                <a:uFillTx/>
              </a:defRPr>
            </a:pPr>
            <a:r>
              <a:rPr lang="en-US" sz="4000" dirty="0" smtClean="0">
                <a:solidFill>
                  <a:srgbClr val="FFFFFF"/>
                </a:solidFill>
                <a:uFill>
                  <a:solidFill>
                    <a:srgbClr val="FFFFFF"/>
                  </a:solidFill>
                </a:uFill>
              </a:rPr>
              <a:t>A</a:t>
            </a:r>
            <a:r>
              <a:rPr sz="4000" dirty="0" smtClean="0">
                <a:solidFill>
                  <a:srgbClr val="FFFFFF"/>
                </a:solidFill>
                <a:uFill>
                  <a:solidFill>
                    <a:srgbClr val="FFFFFF"/>
                  </a:solidFill>
                </a:uFill>
              </a:rPr>
              <a:t>dditional </a:t>
            </a:r>
            <a:r>
              <a:rPr sz="4000" dirty="0">
                <a:solidFill>
                  <a:srgbClr val="FFFFFF"/>
                </a:solidFill>
                <a:uFill>
                  <a:solidFill>
                    <a:srgbClr val="FFFFFF"/>
                  </a:solidFill>
                </a:uFill>
                <a:latin typeface="Arial Bold"/>
                <a:ea typeface="Arial Bold"/>
                <a:cs typeface="Arial Bold"/>
                <a:sym typeface="Arial Bold"/>
              </a:rPr>
              <a:t>context</a:t>
            </a:r>
            <a:r>
              <a:rPr sz="4000" dirty="0">
                <a:solidFill>
                  <a:srgbClr val="FFFFFF"/>
                </a:solidFill>
                <a:uFill>
                  <a:solidFill>
                    <a:srgbClr val="FFFFFF"/>
                  </a:solidFill>
                </a:uFill>
              </a:rPr>
              <a:t> is </a:t>
            </a:r>
            <a:r>
              <a:rPr lang="en-US" sz="4000" dirty="0" smtClean="0">
                <a:solidFill>
                  <a:srgbClr val="FFFFFF"/>
                </a:solidFill>
                <a:uFill>
                  <a:solidFill>
                    <a:srgbClr val="FFFFFF"/>
                  </a:solidFill>
                </a:uFill>
              </a:rPr>
              <a:t>required </a:t>
            </a:r>
            <a:r>
              <a:rPr sz="4000" dirty="0" smtClean="0">
                <a:solidFill>
                  <a:srgbClr val="FFFFFF"/>
                </a:solidFill>
                <a:uFill>
                  <a:solidFill>
                    <a:srgbClr val="FFFFFF"/>
                  </a:solidFill>
                </a:uFill>
              </a:rPr>
              <a:t>to determine</a:t>
            </a:r>
            <a:r>
              <a:rPr lang="en-US" sz="4000" dirty="0" smtClean="0">
                <a:solidFill>
                  <a:srgbClr val="FFFFFF"/>
                </a:solidFill>
                <a:uFill>
                  <a:solidFill>
                    <a:srgbClr val="FFFFFF"/>
                  </a:solidFill>
                </a:uFill>
              </a:rPr>
              <a:t> an event’s </a:t>
            </a:r>
            <a:r>
              <a:rPr sz="4000" dirty="0" smtClean="0">
                <a:solidFill>
                  <a:srgbClr val="FFFFFF"/>
                </a:solidFill>
                <a:uFill>
                  <a:solidFill>
                    <a:srgbClr val="FFFFFF"/>
                  </a:solidFill>
                </a:uFill>
              </a:rPr>
              <a:t>impact</a:t>
            </a:r>
            <a:endParaRPr sz="4000" dirty="0">
              <a:solidFill>
                <a:srgbClr val="FFFFFF"/>
              </a:solidFill>
              <a:uFill>
                <a:solidFill>
                  <a:srgbClr val="FFFFFF"/>
                </a:solidFill>
              </a:uFill>
            </a:endParaRPr>
          </a:p>
        </p:txBody>
      </p:sp>
    </p:spTree>
    <p:extLst>
      <p:ext uri="{BB962C8B-B14F-4D97-AF65-F5344CB8AC3E}">
        <p14:creationId xmlns:p14="http://schemas.microsoft.com/office/powerpoint/2010/main" val="113321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p:tmAbs val="0"/>
                                  </p:iterate>
                                  <p:childTnLst>
                                    <p:set>
                                      <p:cBhvr>
                                        <p:cTn id="14" fill="hold"/>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SecuritySample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4602613"/>
            <a:ext cx="3204916" cy="1910865"/>
          </a:xfrm>
          <a:prstGeom prst="rect">
            <a:avLst/>
          </a:prstGeom>
        </p:spPr>
      </p:pic>
      <p:sp>
        <p:nvSpPr>
          <p:cNvPr id="2" name="Content Placeholder 1"/>
          <p:cNvSpPr>
            <a:spLocks noGrp="1"/>
          </p:cNvSpPr>
          <p:nvPr>
            <p:ph sz="half" idx="1"/>
          </p:nvPr>
        </p:nvSpPr>
        <p:spPr>
          <a:xfrm>
            <a:off x="14468" y="1296846"/>
            <a:ext cx="9023684" cy="4525963"/>
          </a:xfrm>
        </p:spPr>
        <p:txBody>
          <a:bodyPr/>
          <a:lstStyle/>
          <a:p>
            <a:r>
              <a:rPr lang="en-US" dirty="0" smtClean="0"/>
              <a:t>Semantically similar words have similar context (surrounding words) </a:t>
            </a:r>
          </a:p>
          <a:p>
            <a:r>
              <a:rPr lang="en-US" dirty="0" smtClean="0"/>
              <a:t>Train a neural net on many documents</a:t>
            </a:r>
          </a:p>
          <a:p>
            <a:pPr lvl="1"/>
            <a:r>
              <a:rPr lang="en-US" dirty="0" smtClean="0"/>
              <a:t>Input: a word </a:t>
            </a:r>
          </a:p>
          <a:p>
            <a:pPr lvl="1"/>
            <a:r>
              <a:rPr lang="en-US" dirty="0" smtClean="0"/>
              <a:t>Output prediction: word’s context </a:t>
            </a:r>
          </a:p>
          <a:p>
            <a:pPr lvl="1"/>
            <a:r>
              <a:rPr lang="en-US" dirty="0" smtClean="0"/>
              <a:t>After training, semantically similar words have similar feature vector representations</a:t>
            </a:r>
            <a:endParaRPr lang="en-US" dirty="0"/>
          </a:p>
        </p:txBody>
      </p:sp>
      <p:sp>
        <p:nvSpPr>
          <p:cNvPr id="3" name="Title 2"/>
          <p:cNvSpPr>
            <a:spLocks noGrp="1"/>
          </p:cNvSpPr>
          <p:nvPr>
            <p:ph type="title"/>
          </p:nvPr>
        </p:nvSpPr>
        <p:spPr/>
        <p:txBody>
          <a:bodyPr/>
          <a:lstStyle/>
          <a:p>
            <a:r>
              <a:rPr lang="en-US" dirty="0" smtClean="0"/>
              <a:t> What is Word2vec?</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30</a:t>
            </a:fld>
            <a:endParaRPr lang="en-US" dirty="0"/>
          </a:p>
        </p:txBody>
      </p:sp>
      <p:sp>
        <p:nvSpPr>
          <p:cNvPr id="12" name="TextBox 11"/>
          <p:cNvSpPr txBox="1"/>
          <p:nvPr/>
        </p:nvSpPr>
        <p:spPr>
          <a:xfrm>
            <a:off x="5517572" y="4166974"/>
            <a:ext cx="2175821" cy="369332"/>
          </a:xfrm>
          <a:prstGeom prst="rect">
            <a:avLst/>
          </a:prstGeom>
          <a:noFill/>
        </p:spPr>
        <p:txBody>
          <a:bodyPr wrap="none" rtlCol="0">
            <a:spAutoFit/>
          </a:bodyPr>
          <a:lstStyle/>
          <a:p>
            <a:r>
              <a:rPr lang="en-US" dirty="0" smtClean="0"/>
              <a:t>Vectors after training</a:t>
            </a:r>
            <a:endParaRPr lang="en-US" dirty="0"/>
          </a:p>
        </p:txBody>
      </p:sp>
      <p:sp>
        <p:nvSpPr>
          <p:cNvPr id="14" name="TextBox 13"/>
          <p:cNvSpPr txBox="1"/>
          <p:nvPr/>
        </p:nvSpPr>
        <p:spPr>
          <a:xfrm>
            <a:off x="1223201" y="4326289"/>
            <a:ext cx="1889300" cy="369332"/>
          </a:xfrm>
          <a:prstGeom prst="rect">
            <a:avLst/>
          </a:prstGeom>
          <a:noFill/>
        </p:spPr>
        <p:txBody>
          <a:bodyPr wrap="none" rtlCol="0">
            <a:spAutoFit/>
          </a:bodyPr>
          <a:lstStyle/>
          <a:p>
            <a:r>
              <a:rPr lang="en-US" dirty="0" smtClean="0"/>
              <a:t>Simple Neural Net</a:t>
            </a:r>
            <a:endParaRPr lang="en-US" dirty="0"/>
          </a:p>
        </p:txBody>
      </p:sp>
      <p:sp>
        <p:nvSpPr>
          <p:cNvPr id="5" name="TextBox 4"/>
          <p:cNvSpPr txBox="1"/>
          <p:nvPr/>
        </p:nvSpPr>
        <p:spPr>
          <a:xfrm>
            <a:off x="117838" y="6461102"/>
            <a:ext cx="4988529" cy="307777"/>
          </a:xfrm>
          <a:prstGeom prst="rect">
            <a:avLst/>
          </a:prstGeom>
          <a:noFill/>
        </p:spPr>
        <p:txBody>
          <a:bodyPr wrap="square" rtlCol="0">
            <a:spAutoFit/>
          </a:bodyPr>
          <a:lstStyle/>
          <a:p>
            <a:r>
              <a:rPr lang="en-US" sz="1400" dirty="0" smtClean="0">
                <a:solidFill>
                  <a:schemeClr val="tx1">
                    <a:lumMod val="50000"/>
                    <a:lumOff val="50000"/>
                  </a:schemeClr>
                </a:solidFill>
              </a:rPr>
              <a:t>Image </a:t>
            </a:r>
            <a:r>
              <a:rPr lang="en-US" sz="1400" dirty="0">
                <a:solidFill>
                  <a:schemeClr val="tx1">
                    <a:lumMod val="50000"/>
                    <a:lumOff val="50000"/>
                  </a:schemeClr>
                </a:solidFill>
              </a:rPr>
              <a:t>credit: https://</a:t>
            </a:r>
            <a:r>
              <a:rPr lang="en-US" sz="1400" dirty="0" err="1">
                <a:solidFill>
                  <a:schemeClr val="tx1">
                    <a:lumMod val="50000"/>
                    <a:lumOff val="50000"/>
                  </a:schemeClr>
                </a:solidFill>
              </a:rPr>
              <a:t>ronxin.github.io</a:t>
            </a:r>
            <a:r>
              <a:rPr lang="en-US" sz="1400" dirty="0">
                <a:solidFill>
                  <a:schemeClr val="tx1">
                    <a:lumMod val="50000"/>
                    <a:lumOff val="50000"/>
                  </a:schemeClr>
                </a:solidFill>
              </a:rPr>
              <a:t>/</a:t>
            </a:r>
            <a:r>
              <a:rPr lang="en-US" sz="1400" dirty="0" err="1">
                <a:solidFill>
                  <a:schemeClr val="tx1">
                    <a:lumMod val="50000"/>
                    <a:lumOff val="50000"/>
                  </a:schemeClr>
                </a:solidFill>
              </a:rPr>
              <a:t>wevi</a:t>
            </a:r>
            <a:r>
              <a:rPr lang="en-US" sz="1400" dirty="0">
                <a:solidFill>
                  <a:schemeClr val="tx1">
                    <a:lumMod val="50000"/>
                    <a:lumOff val="50000"/>
                  </a:schemeClr>
                </a:solidFill>
              </a:rPr>
              <a:t>/</a:t>
            </a:r>
          </a:p>
        </p:txBody>
      </p:sp>
      <p:pic>
        <p:nvPicPr>
          <p:cNvPr id="10" name="Picture 9" descr="SecuritySampleBeforeWe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200" y="4536306"/>
            <a:ext cx="1904425" cy="2185169"/>
          </a:xfrm>
          <a:prstGeom prst="rect">
            <a:avLst/>
          </a:prstGeom>
        </p:spPr>
      </p:pic>
    </p:spTree>
    <p:extLst>
      <p:ext uri="{BB962C8B-B14F-4D97-AF65-F5344CB8AC3E}">
        <p14:creationId xmlns:p14="http://schemas.microsoft.com/office/powerpoint/2010/main" val="447388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fontScale="92500" lnSpcReduction="10000"/>
          </a:bodyPr>
          <a:lstStyle/>
          <a:p>
            <a:r>
              <a:rPr lang="en-US" dirty="0" smtClean="0"/>
              <a:t>Train word2vec model on:</a:t>
            </a:r>
          </a:p>
          <a:p>
            <a:pPr lvl="1"/>
            <a:r>
              <a:rPr lang="en-US" dirty="0" smtClean="0"/>
              <a:t>7 million </a:t>
            </a:r>
            <a:r>
              <a:rPr lang="en-US" dirty="0"/>
              <a:t>W</a:t>
            </a:r>
            <a:r>
              <a:rPr lang="en-US" dirty="0" smtClean="0"/>
              <a:t>ikipedia articles.</a:t>
            </a:r>
          </a:p>
          <a:p>
            <a:pPr lvl="1"/>
            <a:r>
              <a:rPr lang="en-US" dirty="0" smtClean="0"/>
              <a:t>Security documents oversampled 100 times.</a:t>
            </a:r>
          </a:p>
          <a:p>
            <a:r>
              <a:rPr lang="en-US" dirty="0" smtClean="0"/>
              <a:t>100 hidden units</a:t>
            </a:r>
          </a:p>
          <a:p>
            <a:r>
              <a:rPr lang="en-US" dirty="0" smtClean="0"/>
              <a:t>Skip grams with 5 word context window</a:t>
            </a:r>
            <a:endParaRPr lang="en-US" dirty="0"/>
          </a:p>
          <a:p>
            <a:r>
              <a:rPr lang="en-US" dirty="0" smtClean="0"/>
              <a:t>Vocabulary words must occur &gt; 100 times</a:t>
            </a:r>
          </a:p>
          <a:p>
            <a:r>
              <a:rPr lang="en-US" dirty="0" smtClean="0"/>
              <a:t>Training takes 5 days with 7 2.5 GHz cores, but only has to be done once</a:t>
            </a:r>
            <a:endParaRPr lang="en-US" dirty="0"/>
          </a:p>
          <a:p>
            <a:r>
              <a:rPr lang="en-US" dirty="0" smtClean="0"/>
              <a:t>Word2Vec feature representation stored for each word, i.e., we have a k</a:t>
            </a:r>
            <a:r>
              <a:rPr lang="is-IS" dirty="0" smtClean="0"/>
              <a:t>ey</a:t>
            </a:r>
            <a:r>
              <a:rPr lang="is-IS" dirty="0"/>
              <a:t>-value store of the form </a:t>
            </a:r>
          </a:p>
          <a:p>
            <a:pPr marL="457200" lvl="1" indent="0">
              <a:buNone/>
            </a:pPr>
            <a:r>
              <a:rPr lang="en-US" dirty="0">
                <a:latin typeface="Courier"/>
                <a:cs typeface="Courier"/>
              </a:rPr>
              <a:t>W</a:t>
            </a:r>
            <a:r>
              <a:rPr lang="is-IS" dirty="0">
                <a:latin typeface="Courier"/>
                <a:cs typeface="Courier"/>
              </a:rPr>
              <a:t>ord : Feature Vector</a:t>
            </a:r>
            <a:endParaRPr lang="en-US" dirty="0">
              <a:latin typeface="Courier"/>
              <a:cs typeface="Courier"/>
            </a:endParaRPr>
          </a:p>
          <a:p>
            <a:endParaRPr lang="en-US" dirty="0" smtClean="0"/>
          </a:p>
          <a:p>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Word2Vec: How We </a:t>
            </a:r>
            <a:r>
              <a:rPr lang="en-US" dirty="0"/>
              <a:t>U</a:t>
            </a:r>
            <a:r>
              <a:rPr lang="en-US" dirty="0" smtClean="0"/>
              <a:t>se It</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31</a:t>
            </a:fld>
            <a:endParaRPr lang="en-US"/>
          </a:p>
        </p:txBody>
      </p:sp>
      <p:sp>
        <p:nvSpPr>
          <p:cNvPr id="5" name="TextBox 4"/>
          <p:cNvSpPr txBox="1"/>
          <p:nvPr/>
        </p:nvSpPr>
        <p:spPr>
          <a:xfrm>
            <a:off x="120316" y="6215050"/>
            <a:ext cx="7646737" cy="523220"/>
          </a:xfrm>
          <a:prstGeom prst="rect">
            <a:avLst/>
          </a:prstGeom>
          <a:noFill/>
        </p:spPr>
        <p:txBody>
          <a:bodyPr wrap="square" rtlCol="0">
            <a:spAutoFit/>
          </a:bodyPr>
          <a:lstStyle/>
          <a:p>
            <a:r>
              <a:rPr lang="en-US" sz="1400" dirty="0" smtClean="0">
                <a:solidFill>
                  <a:schemeClr val="tx1">
                    <a:lumMod val="50000"/>
                    <a:lumOff val="50000"/>
                  </a:schemeClr>
                </a:solidFill>
              </a:rPr>
              <a:t>Python </a:t>
            </a:r>
            <a:r>
              <a:rPr lang="en-US" sz="1400" dirty="0" err="1" smtClean="0">
                <a:solidFill>
                  <a:schemeClr val="tx1">
                    <a:lumMod val="50000"/>
                    <a:lumOff val="50000"/>
                  </a:schemeClr>
                </a:solidFill>
              </a:rPr>
              <a:t>Gensim</a:t>
            </a:r>
            <a:r>
              <a:rPr lang="en-US" sz="1400" dirty="0" smtClean="0">
                <a:solidFill>
                  <a:schemeClr val="tx1">
                    <a:lumMod val="50000"/>
                    <a:lumOff val="50000"/>
                  </a:schemeClr>
                </a:solidFill>
              </a:rPr>
              <a:t> Reference: </a:t>
            </a:r>
            <a:r>
              <a:rPr lang="en-US" sz="1400" dirty="0" err="1" smtClean="0">
                <a:solidFill>
                  <a:schemeClr val="tx1">
                    <a:lumMod val="50000"/>
                    <a:lumOff val="50000"/>
                  </a:schemeClr>
                </a:solidFill>
              </a:rPr>
              <a:t>Řehůřek</a:t>
            </a:r>
            <a:r>
              <a:rPr lang="en-US" sz="1400" dirty="0">
                <a:solidFill>
                  <a:schemeClr val="tx1">
                    <a:lumMod val="50000"/>
                    <a:lumOff val="50000"/>
                  </a:schemeClr>
                </a:solidFill>
              </a:rPr>
              <a:t>, R., and P. </a:t>
            </a:r>
            <a:r>
              <a:rPr lang="en-US" sz="1400" dirty="0" err="1">
                <a:solidFill>
                  <a:schemeClr val="tx1">
                    <a:lumMod val="50000"/>
                    <a:lumOff val="50000"/>
                  </a:schemeClr>
                </a:solidFill>
              </a:rPr>
              <a:t>Sojka</a:t>
            </a:r>
            <a:r>
              <a:rPr lang="en-US" sz="1400" dirty="0">
                <a:solidFill>
                  <a:schemeClr val="tx1">
                    <a:lumMod val="50000"/>
                    <a:lumOff val="50000"/>
                  </a:schemeClr>
                </a:solidFill>
              </a:rPr>
              <a:t>. "</a:t>
            </a:r>
            <a:r>
              <a:rPr lang="en-US" sz="1400" dirty="0" err="1">
                <a:solidFill>
                  <a:schemeClr val="tx1">
                    <a:lumMod val="50000"/>
                    <a:lumOff val="50000"/>
                  </a:schemeClr>
                </a:solidFill>
              </a:rPr>
              <a:t>Gensim</a:t>
            </a:r>
            <a:r>
              <a:rPr lang="en-US" sz="1400" dirty="0">
                <a:solidFill>
                  <a:schemeClr val="tx1">
                    <a:lumMod val="50000"/>
                    <a:lumOff val="50000"/>
                  </a:schemeClr>
                </a:solidFill>
              </a:rPr>
              <a:t>–Python Framework for Vector Space Mo </a:t>
            </a:r>
            <a:r>
              <a:rPr lang="en-US" sz="1400" dirty="0" err="1">
                <a:solidFill>
                  <a:schemeClr val="tx1">
                    <a:lumMod val="50000"/>
                    <a:lumOff val="50000"/>
                  </a:schemeClr>
                </a:solidFill>
              </a:rPr>
              <a:t>delling</a:t>
            </a:r>
            <a:r>
              <a:rPr lang="en-US" sz="1400" dirty="0">
                <a:solidFill>
                  <a:schemeClr val="tx1">
                    <a:lumMod val="50000"/>
                    <a:lumOff val="50000"/>
                  </a:schemeClr>
                </a:solidFill>
              </a:rPr>
              <a:t>." NLP Centre, Faculty of Informatics, Masaryk University, Brno, Czech Republic (2011).</a:t>
            </a:r>
          </a:p>
        </p:txBody>
      </p:sp>
    </p:spTree>
    <p:extLst>
      <p:ext uri="{BB962C8B-B14F-4D97-AF65-F5344CB8AC3E}">
        <p14:creationId xmlns:p14="http://schemas.microsoft.com/office/powerpoint/2010/main" val="4085109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87158" y="1417637"/>
            <a:ext cx="8499642" cy="5146257"/>
          </a:xfrm>
        </p:spPr>
        <p:txBody>
          <a:bodyPr>
            <a:normAutofit fontScale="92500" lnSpcReduction="10000"/>
          </a:bodyPr>
          <a:lstStyle/>
          <a:p>
            <a:pPr marL="514350" indent="-514350">
              <a:buFont typeface="+mj-lt"/>
              <a:buAutoNum type="arabicPeriod"/>
            </a:pPr>
            <a:r>
              <a:rPr lang="en-US" dirty="0" smtClean="0"/>
              <a:t>From NVD, Freebase we identify entity pairs</a:t>
            </a:r>
          </a:p>
          <a:p>
            <a:pPr lvl="1" indent="-342900"/>
            <a:r>
              <a:rPr lang="en-US" sz="2000" dirty="0" smtClean="0"/>
              <a:t>Known to share a (fixed) relation </a:t>
            </a:r>
          </a:p>
          <a:p>
            <a:pPr lvl="2" indent="-342900"/>
            <a:r>
              <a:rPr lang="en-US" dirty="0" smtClean="0"/>
              <a:t>E.g. Microsoft Office, Adobe Flash Player</a:t>
            </a:r>
            <a:endParaRPr lang="is-IS" dirty="0" smtClean="0"/>
          </a:p>
          <a:p>
            <a:pPr lvl="1" indent="-342900"/>
            <a:r>
              <a:rPr lang="is-IS" sz="2000" dirty="0" smtClean="0"/>
              <a:t>Known not to share a (fixed) relation </a:t>
            </a:r>
          </a:p>
          <a:p>
            <a:pPr lvl="2" indent="-342900"/>
            <a:r>
              <a:rPr lang="is-IS" dirty="0" smtClean="0"/>
              <a:t>E.g. Adobe Office</a:t>
            </a:r>
          </a:p>
          <a:p>
            <a:pPr marL="514350" indent="-514350">
              <a:buFont typeface="+mj-lt"/>
              <a:buAutoNum type="arabicPeriod"/>
            </a:pPr>
            <a:r>
              <a:rPr lang="is-IS" dirty="0" smtClean="0"/>
              <a:t>From text if a sentence has an entity pair</a:t>
            </a:r>
          </a:p>
          <a:p>
            <a:pPr lvl="1" indent="-342900"/>
            <a:r>
              <a:rPr lang="en-US" sz="2000" dirty="0" smtClean="0"/>
              <a:t>K</a:t>
            </a:r>
            <a:r>
              <a:rPr lang="is-IS" sz="2000" dirty="0" smtClean="0"/>
              <a:t>nown to share the relation, label sentence “1”</a:t>
            </a:r>
          </a:p>
          <a:p>
            <a:pPr lvl="1" indent="-342900"/>
            <a:r>
              <a:rPr lang="is-IS" sz="2000" dirty="0" smtClean="0"/>
              <a:t>Known not to share the relation, label sentence “-1”</a:t>
            </a:r>
          </a:p>
          <a:p>
            <a:pPr lvl="1" indent="-342900"/>
            <a:r>
              <a:rPr lang="is-IS" sz="2000" dirty="0" smtClean="0"/>
              <a:t>Could, but is unknown if they share the relation, label sentence “0” </a:t>
            </a:r>
          </a:p>
          <a:p>
            <a:r>
              <a:rPr lang="is-IS" dirty="0" smtClean="0"/>
              <a:t>Examples </a:t>
            </a:r>
            <a:endParaRPr lang="en-US" dirty="0" smtClean="0">
              <a:latin typeface="Courier"/>
              <a:cs typeface="Courier"/>
            </a:endParaRPr>
          </a:p>
          <a:p>
            <a:pPr lvl="1"/>
            <a:r>
              <a:rPr lang="en-US" sz="1800" dirty="0" smtClean="0">
                <a:solidFill>
                  <a:schemeClr val="tx1">
                    <a:lumMod val="65000"/>
                    <a:lumOff val="35000"/>
                  </a:schemeClr>
                </a:solidFill>
                <a:latin typeface="Courier"/>
                <a:cs typeface="Courier"/>
              </a:rPr>
              <a:t>“</a:t>
            </a:r>
            <a:r>
              <a:rPr lang="en-US" sz="1800" dirty="0" smtClean="0">
                <a:solidFill>
                  <a:schemeClr val="accent2">
                    <a:lumMod val="75000"/>
                  </a:schemeClr>
                </a:solidFill>
                <a:latin typeface="Courier"/>
                <a:cs typeface="Courier"/>
              </a:rPr>
              <a:t>[</a:t>
            </a:r>
            <a:r>
              <a:rPr lang="en-US" sz="1800" dirty="0" err="1">
                <a:solidFill>
                  <a:schemeClr val="accent2">
                    <a:lumMod val="75000"/>
                  </a:schemeClr>
                </a:solidFill>
                <a:latin typeface="Courier"/>
                <a:cs typeface="Courier"/>
              </a:rPr>
              <a:t>sw.vendor_Adobe</a:t>
            </a:r>
            <a:r>
              <a:rPr lang="en-US" sz="1800" dirty="0">
                <a:solidFill>
                  <a:schemeClr val="accent2">
                    <a:lumMod val="75000"/>
                  </a:schemeClr>
                </a:solidFill>
                <a:latin typeface="Courier"/>
                <a:cs typeface="Courier"/>
              </a:rPr>
              <a:t>] </a:t>
            </a:r>
            <a:r>
              <a:rPr lang="en-US" sz="1800" dirty="0">
                <a:solidFill>
                  <a:srgbClr val="1F497D"/>
                </a:solidFill>
                <a:latin typeface="Courier"/>
                <a:cs typeface="Courier"/>
              </a:rPr>
              <a:t>has pushed out a critical update to plug at least 52 security holes in its widely-used </a:t>
            </a:r>
            <a:r>
              <a:rPr lang="en-US" sz="1800" dirty="0" smtClean="0">
                <a:solidFill>
                  <a:schemeClr val="accent3"/>
                </a:solidFill>
                <a:latin typeface="Courier"/>
                <a:cs typeface="Courier"/>
              </a:rPr>
              <a:t>[</a:t>
            </a:r>
            <a:r>
              <a:rPr lang="en-US" sz="1800" dirty="0" err="1" smtClean="0">
                <a:solidFill>
                  <a:schemeClr val="accent3"/>
                </a:solidFill>
                <a:latin typeface="Courier"/>
                <a:cs typeface="Courier"/>
              </a:rPr>
              <a:t>sw.product_Flash_Player</a:t>
            </a:r>
            <a:r>
              <a:rPr lang="en-US" sz="1800" dirty="0">
                <a:solidFill>
                  <a:schemeClr val="accent3"/>
                </a:solidFill>
                <a:latin typeface="Courier"/>
                <a:cs typeface="Courier"/>
              </a:rPr>
              <a:t>] </a:t>
            </a:r>
            <a:r>
              <a:rPr lang="en-US" sz="1800" dirty="0">
                <a:solidFill>
                  <a:srgbClr val="1F497D"/>
                </a:solidFill>
                <a:latin typeface="Courier"/>
                <a:cs typeface="Courier"/>
              </a:rPr>
              <a:t>browser </a:t>
            </a:r>
            <a:r>
              <a:rPr lang="en-US" sz="1800" dirty="0" smtClean="0">
                <a:solidFill>
                  <a:srgbClr val="1F497D"/>
                </a:solidFill>
                <a:latin typeface="Courier"/>
                <a:cs typeface="Courier"/>
              </a:rPr>
              <a:t>plugin</a:t>
            </a:r>
            <a:r>
              <a:rPr lang="en-US" sz="1800" dirty="0" smtClean="0">
                <a:latin typeface="Courier"/>
                <a:cs typeface="Courier"/>
              </a:rPr>
              <a:t>” </a:t>
            </a:r>
            <a:r>
              <a:rPr lang="is-IS" sz="1800" dirty="0" smtClean="0">
                <a:latin typeface="Courier"/>
                <a:cs typeface="Courier"/>
              </a:rPr>
              <a:t>............. </a:t>
            </a:r>
            <a:r>
              <a:rPr lang="en-US" sz="1800" dirty="0" smtClean="0">
                <a:solidFill>
                  <a:schemeClr val="tx2"/>
                </a:solidFill>
                <a:latin typeface="Courier"/>
                <a:cs typeface="Courier"/>
              </a:rPr>
              <a:t>1</a:t>
            </a:r>
          </a:p>
          <a:p>
            <a:pPr lvl="1"/>
            <a:r>
              <a:rPr lang="en-US" sz="1800" dirty="0" smtClean="0">
                <a:latin typeface="Courier"/>
                <a:cs typeface="Courier"/>
              </a:rPr>
              <a:t>“</a:t>
            </a:r>
            <a:r>
              <a:rPr lang="en-US" sz="1800" dirty="0" smtClean="0">
                <a:solidFill>
                  <a:srgbClr val="1F497D"/>
                </a:solidFill>
                <a:latin typeface="Courier"/>
                <a:cs typeface="Courier"/>
              </a:rPr>
              <a:t>the </a:t>
            </a:r>
            <a:r>
              <a:rPr lang="en-US" sz="1800" dirty="0">
                <a:solidFill>
                  <a:srgbClr val="1F497D"/>
                </a:solidFill>
                <a:latin typeface="Courier"/>
                <a:cs typeface="Courier"/>
              </a:rPr>
              <a:t>latest, patched</a:t>
            </a:r>
            <a:r>
              <a:rPr lang="en-US" sz="1800" dirty="0">
                <a:latin typeface="Courier"/>
                <a:cs typeface="Courier"/>
              </a:rPr>
              <a:t> </a:t>
            </a:r>
            <a:r>
              <a:rPr lang="en-US" sz="1800" dirty="0">
                <a:solidFill>
                  <a:schemeClr val="accent3"/>
                </a:solidFill>
                <a:latin typeface="Courier"/>
                <a:cs typeface="Courier"/>
              </a:rPr>
              <a:t>[</a:t>
            </a:r>
            <a:r>
              <a:rPr lang="en-US" sz="1800" dirty="0" err="1">
                <a:solidFill>
                  <a:schemeClr val="accent3"/>
                </a:solidFill>
                <a:latin typeface="Courier"/>
                <a:cs typeface="Courier"/>
              </a:rPr>
              <a:t>sw.product_Flash</a:t>
            </a:r>
            <a:r>
              <a:rPr lang="en-US" sz="1800" dirty="0">
                <a:solidFill>
                  <a:schemeClr val="accent3"/>
                </a:solidFill>
                <a:latin typeface="Courier"/>
                <a:cs typeface="Courier"/>
              </a:rPr>
              <a:t>] </a:t>
            </a:r>
            <a:r>
              <a:rPr lang="en-US" sz="1800" dirty="0">
                <a:solidFill>
                  <a:srgbClr val="1F497D"/>
                </a:solidFill>
                <a:latin typeface="Courier"/>
                <a:cs typeface="Courier"/>
              </a:rPr>
              <a:t>version 22.0.0.209 for Windows and </a:t>
            </a:r>
            <a:r>
              <a:rPr lang="en-US" sz="1800" dirty="0">
                <a:solidFill>
                  <a:schemeClr val="accent2">
                    <a:lumMod val="75000"/>
                  </a:schemeClr>
                </a:solidFill>
                <a:latin typeface="Courier"/>
                <a:cs typeface="Courier"/>
              </a:rPr>
              <a:t>[</a:t>
            </a:r>
            <a:r>
              <a:rPr lang="en-US" sz="1800" dirty="0" err="1">
                <a:solidFill>
                  <a:schemeClr val="accent2">
                    <a:lumMod val="75000"/>
                  </a:schemeClr>
                </a:solidFill>
                <a:latin typeface="Courier"/>
                <a:cs typeface="Courier"/>
              </a:rPr>
              <a:t>sw.vendor_Mac</a:t>
            </a:r>
            <a:r>
              <a:rPr lang="en-US" sz="1800" dirty="0">
                <a:solidFill>
                  <a:schemeClr val="accent2">
                    <a:lumMod val="75000"/>
                  </a:schemeClr>
                </a:solidFill>
                <a:latin typeface="Courier"/>
                <a:cs typeface="Courier"/>
              </a:rPr>
              <a:t>] </a:t>
            </a:r>
            <a:r>
              <a:rPr lang="en-US" sz="1800" dirty="0">
                <a:solidFill>
                  <a:srgbClr val="1F497D"/>
                </a:solidFill>
                <a:latin typeface="Courier"/>
                <a:cs typeface="Courier"/>
              </a:rPr>
              <a:t>systems is still </a:t>
            </a:r>
            <a:r>
              <a:rPr lang="en-US" sz="1800" dirty="0" smtClean="0">
                <a:solidFill>
                  <a:srgbClr val="1F497D"/>
                </a:solidFill>
                <a:latin typeface="Courier"/>
                <a:cs typeface="Courier"/>
              </a:rPr>
              <a:t>available</a:t>
            </a:r>
            <a:r>
              <a:rPr lang="en-US" sz="1800" dirty="0" smtClean="0">
                <a:latin typeface="Courier"/>
                <a:cs typeface="Courier"/>
              </a:rPr>
              <a:t>”, ......................................... </a:t>
            </a:r>
            <a:r>
              <a:rPr lang="en-US" sz="1800" dirty="0" smtClean="0">
                <a:solidFill>
                  <a:srgbClr val="1F497D"/>
                </a:solidFill>
                <a:latin typeface="Courier"/>
                <a:cs typeface="Courier"/>
              </a:rPr>
              <a:t>-1</a:t>
            </a:r>
            <a:endParaRPr lang="en-US" sz="1800" dirty="0">
              <a:solidFill>
                <a:srgbClr val="1F497D"/>
              </a:solidFill>
              <a:latin typeface="Courier"/>
              <a:cs typeface="Courier"/>
            </a:endParaRPr>
          </a:p>
          <a:p>
            <a:endParaRPr lang="is-IS" dirty="0" smtClean="0"/>
          </a:p>
        </p:txBody>
      </p:sp>
      <p:sp>
        <p:nvSpPr>
          <p:cNvPr id="3" name="Title 2"/>
          <p:cNvSpPr>
            <a:spLocks noGrp="1"/>
          </p:cNvSpPr>
          <p:nvPr>
            <p:ph type="title"/>
          </p:nvPr>
        </p:nvSpPr>
        <p:spPr/>
        <p:txBody>
          <a:bodyPr/>
          <a:lstStyle/>
          <a:p>
            <a:r>
              <a:rPr lang="en-US" dirty="0" smtClean="0"/>
              <a:t>Leveraging Known Relations</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32</a:t>
            </a:fld>
            <a:endParaRPr lang="en-US"/>
          </a:p>
        </p:txBody>
      </p:sp>
    </p:spTree>
    <p:extLst>
      <p:ext uri="{BB962C8B-B14F-4D97-AF65-F5344CB8AC3E}">
        <p14:creationId xmlns:p14="http://schemas.microsoft.com/office/powerpoint/2010/main" val="2540917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0" indent="0">
              <a:buNone/>
            </a:pPr>
            <a:endParaRPr lang="en-US" dirty="0" smtClean="0"/>
          </a:p>
        </p:txBody>
      </p:sp>
      <p:sp>
        <p:nvSpPr>
          <p:cNvPr id="3" name="Title 2"/>
          <p:cNvSpPr>
            <a:spLocks noGrp="1"/>
          </p:cNvSpPr>
          <p:nvPr>
            <p:ph type="title"/>
          </p:nvPr>
        </p:nvSpPr>
        <p:spPr>
          <a:xfrm>
            <a:off x="571500" y="274638"/>
            <a:ext cx="8572500" cy="1143000"/>
          </a:xfrm>
        </p:spPr>
        <p:txBody>
          <a:bodyPr>
            <a:noAutofit/>
          </a:bodyPr>
          <a:lstStyle/>
          <a:p>
            <a:r>
              <a:rPr lang="en-US" sz="3200" dirty="0" smtClean="0"/>
              <a:t>Labeled Examples from (only) 128 Docs</a:t>
            </a:r>
            <a:endParaRPr lang="en-US" sz="3200" dirty="0"/>
          </a:p>
        </p:txBody>
      </p:sp>
      <p:sp>
        <p:nvSpPr>
          <p:cNvPr id="4" name="Slide Number Placeholder 3"/>
          <p:cNvSpPr>
            <a:spLocks noGrp="1"/>
          </p:cNvSpPr>
          <p:nvPr>
            <p:ph type="sldNum" sz="quarter" idx="12"/>
          </p:nvPr>
        </p:nvSpPr>
        <p:spPr/>
        <p:txBody>
          <a:bodyPr/>
          <a:lstStyle/>
          <a:p>
            <a:fld id="{27A816F8-0088-644E-BE74-38BEAB893A5F}"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058291772"/>
              </p:ext>
            </p:extLst>
          </p:nvPr>
        </p:nvGraphicFramePr>
        <p:xfrm>
          <a:off x="147054" y="1471109"/>
          <a:ext cx="6804525" cy="5250375"/>
        </p:xfrm>
        <a:graphic>
          <a:graphicData uri="http://schemas.openxmlformats.org/drawingml/2006/table">
            <a:tbl>
              <a:tblPr>
                <a:tableStyleId>{5C22544A-7EE6-4342-B048-85BDC9FD1C3A}</a:tableStyleId>
              </a:tblPr>
              <a:tblGrid>
                <a:gridCol w="3892887"/>
                <a:gridCol w="924587"/>
                <a:gridCol w="991690"/>
                <a:gridCol w="995361"/>
              </a:tblGrid>
              <a:tr h="210015">
                <a:tc>
                  <a:txBody>
                    <a:bodyPr/>
                    <a:lstStyle/>
                    <a:p>
                      <a:pPr algn="ctr" fontAlgn="b"/>
                      <a:r>
                        <a:rPr lang="en-US" sz="1100" b="1" u="none" strike="noStrike" dirty="0">
                          <a:effectLst/>
                        </a:rPr>
                        <a:t>Relation 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1" u="none" strike="noStrike" dirty="0">
                          <a:effectLst/>
                        </a:rPr>
                        <a:t>Positive Count</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1" u="none" strike="noStrike" dirty="0">
                          <a:effectLst/>
                        </a:rPr>
                        <a:t>Negative Count</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1" u="none" strike="noStrike" dirty="0">
                          <a:effectLst/>
                        </a:rPr>
                        <a:t>Unknown Count</a:t>
                      </a:r>
                      <a:endParaRPr lang="en-US" sz="1100" b="1"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SOFTWARE_VENDOR </a:t>
                      </a:r>
                      <a:r>
                        <a:rPr lang="en-US" sz="1100" b="0" u="none" strike="noStrike" dirty="0">
                          <a:effectLst/>
                        </a:rPr>
                        <a:t>is vendor of </a:t>
                      </a:r>
                      <a:r>
                        <a:rPr lang="en-US" sz="1100" b="1" u="none" strike="noStrike" dirty="0">
                          <a:effectLst/>
                        </a:rPr>
                        <a:t>SOFTWARE_PRODUCT</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is-IS" sz="1100" b="0" u="none" strike="noStrike" dirty="0">
                          <a:effectLst/>
                        </a:rPr>
                        <a:t>66</a:t>
                      </a:r>
                      <a:endParaRPr lang="is-I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190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is-IS" sz="1100" b="0" u="none" strike="noStrike">
                          <a:effectLst/>
                        </a:rPr>
                        <a:t>352</a:t>
                      </a:r>
                      <a:endParaRPr lang="is-IS" sz="1100" b="0" i="0" u="none" strike="noStrike">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SOFTWARE_VERSION </a:t>
                      </a:r>
                      <a:r>
                        <a:rPr lang="en-US" sz="1100" b="0" u="none" strike="noStrike" dirty="0">
                          <a:effectLst/>
                        </a:rPr>
                        <a:t>is version of </a:t>
                      </a:r>
                      <a:r>
                        <a:rPr lang="en-US" sz="1100" b="1" u="none" strike="noStrike" dirty="0">
                          <a:effectLst/>
                        </a:rPr>
                        <a:t>SOFTWARE_PRODUCT</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is-IS" sz="1100" b="0" u="none" strike="noStrike" dirty="0">
                          <a:effectLst/>
                        </a:rPr>
                        <a:t>2</a:t>
                      </a:r>
                      <a:endParaRPr lang="is-IS" sz="1100" b="0" i="0" u="none" strike="noStrike" dirty="0">
                        <a:solidFill>
                          <a:srgbClr val="000000"/>
                        </a:solidFill>
                        <a:effectLst/>
                        <a:latin typeface="Calibri" charset="0"/>
                      </a:endParaRPr>
                    </a:p>
                  </a:txBody>
                  <a:tcPr marL="8672" marR="8672" marT="8672" marB="0" anchor="b"/>
                </a:tc>
                <a:tc>
                  <a:txBody>
                    <a:bodyPr/>
                    <a:lstStyle/>
                    <a:p>
                      <a:pPr algn="ctr" fontAlgn="b"/>
                      <a:r>
                        <a:rPr lang="ru-RU" sz="1100" b="0" u="none" strike="noStrike">
                          <a:effectLst/>
                        </a:rPr>
                        <a:t>58</a:t>
                      </a:r>
                      <a:endParaRPr lang="ru-RU" sz="1100" b="0" i="0" u="none" strike="noStrike">
                        <a:solidFill>
                          <a:srgbClr val="000000"/>
                        </a:solidFill>
                        <a:effectLst/>
                        <a:latin typeface="Calibri" charset="0"/>
                      </a:endParaRPr>
                    </a:p>
                  </a:txBody>
                  <a:tcPr marL="8672" marR="8672" marT="8672" marB="0" anchor="b"/>
                </a:tc>
                <a:tc>
                  <a:txBody>
                    <a:bodyPr/>
                    <a:lstStyle/>
                    <a:p>
                      <a:pPr algn="ctr" fontAlgn="b"/>
                      <a:r>
                        <a:rPr lang="is-IS" sz="1100" b="0" u="none" strike="noStrike" dirty="0">
                          <a:effectLst/>
                        </a:rPr>
                        <a:t>305</a:t>
                      </a:r>
                      <a:endParaRPr lang="is-I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VULNERABILITY_DESCRIPTION </a:t>
                      </a:r>
                      <a:r>
                        <a:rPr lang="en-US" sz="1100" b="0" u="none" strike="noStrike" dirty="0">
                          <a:effectLst/>
                        </a:rPr>
                        <a:t>describes</a:t>
                      </a:r>
                      <a:r>
                        <a:rPr lang="en-US" sz="1100" b="1" u="none" strike="noStrike" dirty="0">
                          <a:effectLst/>
                        </a:rPr>
                        <a:t> VULNERABILITY_NAME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VULNERABILITY_MS_ID </a:t>
                      </a:r>
                      <a:r>
                        <a:rPr lang="en-US" sz="1100" b="0" u="none" strike="noStrike" dirty="0">
                          <a:effectLst/>
                        </a:rPr>
                        <a:t>describes</a:t>
                      </a:r>
                      <a:r>
                        <a:rPr lang="en-US" sz="1100" b="1" u="none" strike="noStrike" dirty="0">
                          <a:effectLst/>
                        </a:rPr>
                        <a:t> VULNERABILITY_NAME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VULNERABILITY_CVE_ID </a:t>
                      </a:r>
                      <a:r>
                        <a:rPr lang="en-US" sz="1100" b="0" u="none" strike="noStrike" dirty="0">
                          <a:effectLst/>
                        </a:rPr>
                        <a:t>is named </a:t>
                      </a:r>
                      <a:r>
                        <a:rPr lang="en-US" sz="1100" b="1" u="none" strike="noStrike" dirty="0">
                          <a:effectLst/>
                        </a:rPr>
                        <a:t>VULNERABILITY_NAME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VULNERABILITY_DESCRIPTION </a:t>
                      </a:r>
                      <a:r>
                        <a:rPr lang="en-US" sz="1100" b="0" u="none" strike="noStrike" dirty="0">
                          <a:effectLst/>
                        </a:rPr>
                        <a:t>describes</a:t>
                      </a:r>
                      <a:r>
                        <a:rPr lang="en-US" sz="1100" b="1" u="none" strike="noStrike" dirty="0">
                          <a:effectLst/>
                        </a:rPr>
                        <a:t> VULNERABILITY_MS_ID</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VULNERABILITY_DESCRIPTION </a:t>
                      </a:r>
                      <a:r>
                        <a:rPr lang="en-US" sz="1100" b="0" u="none" strike="noStrike" dirty="0" smtClean="0">
                          <a:effectLst/>
                        </a:rPr>
                        <a:t>describes</a:t>
                      </a:r>
                      <a:r>
                        <a:rPr lang="en-US" sz="1100" b="1" u="none" strike="noStrike" dirty="0" smtClean="0">
                          <a:effectLst/>
                        </a:rPr>
                        <a:t> </a:t>
                      </a:r>
                      <a:r>
                        <a:rPr lang="en-US" sz="1100" b="1" u="none" strike="noStrike" dirty="0">
                          <a:effectLst/>
                        </a:rPr>
                        <a:t>VULNERABILITY_CVE_ID</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VULNERABILITY_CVE_ID </a:t>
                      </a:r>
                      <a:r>
                        <a:rPr lang="en-US" sz="1100" b="0" u="none" strike="noStrike" dirty="0">
                          <a:effectLst/>
                        </a:rPr>
                        <a:t>is ID for </a:t>
                      </a:r>
                      <a:r>
                        <a:rPr lang="en-US" sz="1100" b="1" u="none" strike="noStrike" dirty="0">
                          <a:effectLst/>
                        </a:rPr>
                        <a:t>VULNERABILITY_MS_ID</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SOFTWARE_PRODUCT </a:t>
                      </a:r>
                      <a:r>
                        <a:rPr lang="en-US" sz="1100" b="0" u="none" strike="noStrike" dirty="0">
                          <a:effectLst/>
                        </a:rPr>
                        <a:t>is vulnerable to </a:t>
                      </a:r>
                      <a:r>
                        <a:rPr lang="en-US" sz="1100" b="1" u="none" strike="noStrike" dirty="0">
                          <a:effectLst/>
                        </a:rPr>
                        <a:t>VULNERABILITY_NAME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SOFTWARE_PRODUCT </a:t>
                      </a:r>
                      <a:r>
                        <a:rPr lang="en-US" sz="1100" b="0" u="none" strike="noStrike" dirty="0">
                          <a:effectLst/>
                        </a:rPr>
                        <a:t>is vulnerable to </a:t>
                      </a:r>
                      <a:r>
                        <a:rPr lang="en-US" sz="1100" b="1" u="none" strike="noStrike" dirty="0">
                          <a:effectLst/>
                        </a:rPr>
                        <a:t>VULNERABILITY_MS_ID</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SOFTWARE_PRODUCT </a:t>
                      </a:r>
                      <a:r>
                        <a:rPr lang="en-US" sz="1100" b="0" u="none" strike="noStrike" dirty="0">
                          <a:effectLst/>
                        </a:rPr>
                        <a:t>is vulnerable to </a:t>
                      </a:r>
                      <a:r>
                        <a:rPr lang="en-US" sz="1100" b="1" u="none" strike="noStrike" dirty="0">
                          <a:effectLst/>
                        </a:rPr>
                        <a:t>VULNERABILITY_CVE_ID</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SOFTWARE_VERSION </a:t>
                      </a:r>
                      <a:r>
                        <a:rPr lang="en-US" sz="1100" b="0" u="none" strike="noStrike" dirty="0">
                          <a:effectLst/>
                        </a:rPr>
                        <a:t>is vulnerable to </a:t>
                      </a:r>
                      <a:r>
                        <a:rPr lang="en-US" sz="1100" b="1" u="none" strike="noStrike" dirty="0">
                          <a:effectLst/>
                        </a:rPr>
                        <a:t>VULNERABILITY_NAME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SOFTWARE_VERSION </a:t>
                      </a:r>
                      <a:r>
                        <a:rPr lang="en-US" sz="1100" b="0" u="none" strike="noStrike" dirty="0">
                          <a:effectLst/>
                        </a:rPr>
                        <a:t>is </a:t>
                      </a:r>
                      <a:r>
                        <a:rPr lang="en-US" sz="1100" b="0" u="none" strike="noStrike" dirty="0" smtClean="0">
                          <a:effectLst/>
                        </a:rPr>
                        <a:t>vulnerable </a:t>
                      </a:r>
                      <a:r>
                        <a:rPr lang="en-US" sz="1100" b="0" u="none" strike="noStrike" dirty="0">
                          <a:effectLst/>
                        </a:rPr>
                        <a:t>to </a:t>
                      </a:r>
                      <a:r>
                        <a:rPr lang="en-US" sz="1100" b="1" u="none" strike="noStrike" dirty="0">
                          <a:effectLst/>
                        </a:rPr>
                        <a:t>VULNERABILITY_MS_ID</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SOFTWARE_VERSION </a:t>
                      </a:r>
                      <a:r>
                        <a:rPr lang="en-US" sz="1100" b="0" u="none" strike="noStrike" dirty="0">
                          <a:effectLst/>
                        </a:rPr>
                        <a:t>is vulnerable to </a:t>
                      </a:r>
                      <a:r>
                        <a:rPr lang="en-US" sz="1100" b="1" u="none" strike="noStrike" dirty="0">
                          <a:effectLst/>
                        </a:rPr>
                        <a:t>VULNERABILITY_CVE_ID</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SOFTWARE_PRODUCT </a:t>
                      </a:r>
                      <a:r>
                        <a:rPr lang="en-US" sz="1100" b="0" u="none" strike="noStrike" dirty="0">
                          <a:effectLst/>
                        </a:rPr>
                        <a:t>has vulnerability related to </a:t>
                      </a:r>
                      <a:r>
                        <a:rPr lang="en-US" sz="1100" b="1" u="none" strike="noStrike" dirty="0">
                          <a:effectLst/>
                        </a:rPr>
                        <a:t>FILE_NAME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is-IS" sz="1100" b="0" u="none" strike="noStrike" dirty="0">
                          <a:effectLst/>
                        </a:rPr>
                        <a:t>100</a:t>
                      </a:r>
                      <a:endParaRPr lang="is-I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SOFTWARE_VERSION </a:t>
                      </a:r>
                      <a:r>
                        <a:rPr lang="en-US" sz="1100" b="0" u="none" strike="noStrike" dirty="0">
                          <a:effectLst/>
                        </a:rPr>
                        <a:t>has a vulnerability related to </a:t>
                      </a:r>
                      <a:r>
                        <a:rPr lang="en-US" sz="1100" b="1" u="none" strike="noStrike" dirty="0">
                          <a:effectLst/>
                        </a:rPr>
                        <a:t>FILE_NAME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31</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SOFTWARE_PRODUCT </a:t>
                      </a:r>
                      <a:r>
                        <a:rPr lang="en-US" sz="1100" b="0" u="none" strike="noStrike" dirty="0">
                          <a:effectLst/>
                        </a:rPr>
                        <a:t>has a vulnerability in</a:t>
                      </a:r>
                      <a:r>
                        <a:rPr lang="en-US" sz="1100" b="1" u="none" strike="noStrike" dirty="0">
                          <a:effectLst/>
                        </a:rPr>
                        <a:t> FUNCTION_NAME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1</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SOFTWARE_VERSION </a:t>
                      </a:r>
                      <a:r>
                        <a:rPr lang="en-US" sz="1100" b="0" u="none" strike="noStrike" dirty="0">
                          <a:effectLst/>
                        </a:rPr>
                        <a:t>has a vulnerability in </a:t>
                      </a:r>
                      <a:r>
                        <a:rPr lang="en-US" sz="1100" b="1" u="none" strike="noStrike" dirty="0">
                          <a:effectLst/>
                        </a:rPr>
                        <a:t>FUNCTION_NAME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VULNERABILITY_NAME </a:t>
                      </a:r>
                      <a:r>
                        <a:rPr lang="en-US" sz="1100" b="0" u="none" strike="noStrike" dirty="0">
                          <a:effectLst/>
                        </a:rPr>
                        <a:t>is related to</a:t>
                      </a:r>
                      <a:r>
                        <a:rPr lang="en-US" sz="1100" b="1" u="none" strike="noStrike" dirty="0">
                          <a:effectLst/>
                        </a:rPr>
                        <a:t> FILE_NAME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VULNERABILITY_CVE_ID </a:t>
                      </a:r>
                      <a:r>
                        <a:rPr lang="en-US" sz="1100" b="0" u="none" strike="noStrike" dirty="0">
                          <a:effectLst/>
                        </a:rPr>
                        <a:t>is related to </a:t>
                      </a:r>
                      <a:r>
                        <a:rPr lang="en-US" sz="1100" b="1" u="none" strike="noStrike" dirty="0">
                          <a:effectLst/>
                        </a:rPr>
                        <a:t>FILE_NAME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VULNERABILITY_MS_ID </a:t>
                      </a:r>
                      <a:r>
                        <a:rPr lang="en-US" sz="1100" b="0" u="none" strike="noStrike" dirty="0">
                          <a:effectLst/>
                        </a:rPr>
                        <a:t>is related to </a:t>
                      </a:r>
                      <a:r>
                        <a:rPr lang="en-US" sz="1100" b="1" u="none" strike="noStrike" dirty="0">
                          <a:effectLst/>
                        </a:rPr>
                        <a:t>FILE_NAME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VULNERABILITY_NAME </a:t>
                      </a:r>
                      <a:r>
                        <a:rPr lang="en-US" sz="1100" b="0" u="none" strike="noStrike" dirty="0">
                          <a:effectLst/>
                        </a:rPr>
                        <a:t>is related to</a:t>
                      </a:r>
                      <a:r>
                        <a:rPr lang="en-US" sz="1100" b="1" u="none" strike="noStrike" dirty="0">
                          <a:effectLst/>
                        </a:rPr>
                        <a:t> FUNCTION_NAME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VULNERABILITY_CVE_ID </a:t>
                      </a:r>
                      <a:r>
                        <a:rPr lang="en-US" sz="1100" b="0" u="none" strike="noStrike" dirty="0">
                          <a:effectLst/>
                        </a:rPr>
                        <a:t>is related to </a:t>
                      </a:r>
                      <a:r>
                        <a:rPr lang="en-US" sz="1100" b="1" u="none" strike="noStrike" dirty="0">
                          <a:effectLst/>
                        </a:rPr>
                        <a:t>FUNCTION_NAME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r h="210015">
                <a:tc>
                  <a:txBody>
                    <a:bodyPr/>
                    <a:lstStyle/>
                    <a:p>
                      <a:pPr algn="l" fontAlgn="b"/>
                      <a:r>
                        <a:rPr lang="en-US" sz="1100" b="1" u="none" strike="noStrike" dirty="0">
                          <a:effectLst/>
                        </a:rPr>
                        <a:t>VULNERABILITY_MS_ID </a:t>
                      </a:r>
                      <a:r>
                        <a:rPr lang="en-US" sz="1100" b="0" u="none" strike="noStrike" dirty="0">
                          <a:effectLst/>
                        </a:rPr>
                        <a:t>is related to </a:t>
                      </a:r>
                      <a:r>
                        <a:rPr lang="en-US" sz="1100" b="1" u="none" strike="noStrike" dirty="0">
                          <a:effectLst/>
                        </a:rPr>
                        <a:t>FUNCTION_NAME</a:t>
                      </a:r>
                      <a:endParaRPr lang="en-US" sz="1100" b="1" i="0" u="none" strike="noStrike" dirty="0">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a:effectLst/>
                        </a:rPr>
                        <a:t>0</a:t>
                      </a:r>
                      <a:endParaRPr lang="en-US" sz="1100" b="0" i="0" u="none" strike="noStrike">
                        <a:solidFill>
                          <a:srgbClr val="000000"/>
                        </a:solidFill>
                        <a:effectLst/>
                        <a:latin typeface="Calibri" charset="0"/>
                      </a:endParaRPr>
                    </a:p>
                  </a:txBody>
                  <a:tcPr marL="8672" marR="8672" marT="8672" marB="0" anchor="b"/>
                </a:tc>
                <a:tc>
                  <a:txBody>
                    <a:bodyPr/>
                    <a:lstStyle/>
                    <a:p>
                      <a:pPr algn="ctr" fontAlgn="b"/>
                      <a:r>
                        <a:rPr lang="en-US" sz="1100" b="0" u="none" strike="noStrike" dirty="0">
                          <a:effectLst/>
                        </a:rPr>
                        <a:t>0</a:t>
                      </a:r>
                      <a:endParaRPr lang="en-US" sz="1100" b="0" i="0" u="none" strike="noStrike" dirty="0">
                        <a:solidFill>
                          <a:srgbClr val="000000"/>
                        </a:solidFill>
                        <a:effectLst/>
                        <a:latin typeface="Calibri" charset="0"/>
                      </a:endParaRPr>
                    </a:p>
                  </a:txBody>
                  <a:tcPr marL="8672" marR="8672" marT="8672" marB="0" anchor="b"/>
                </a:tc>
              </a:tr>
            </a:tbl>
          </a:graphicData>
        </a:graphic>
      </p:graphicFrame>
      <p:sp>
        <p:nvSpPr>
          <p:cNvPr id="6" name="Rounded Rectangle 5"/>
          <p:cNvSpPr/>
          <p:nvPr/>
        </p:nvSpPr>
        <p:spPr>
          <a:xfrm rot="21015138">
            <a:off x="6649145" y="2503080"/>
            <a:ext cx="2374861" cy="1948785"/>
          </a:xfrm>
          <a:prstGeom prst="roundRect">
            <a:avLst/>
          </a:prstGeom>
          <a:gradFill flip="none" rotWithShape="1">
            <a:gsLst>
              <a:gs pos="0">
                <a:schemeClr val="accent1">
                  <a:tint val="100000"/>
                  <a:shade val="100000"/>
                  <a:satMod val="130000"/>
                  <a:alpha val="33000"/>
                </a:schemeClr>
              </a:gs>
              <a:gs pos="100000">
                <a:schemeClr val="accent1">
                  <a:tint val="50000"/>
                  <a:shade val="100000"/>
                  <a:satMod val="350000"/>
                  <a:alpha val="3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lumMod val="50000"/>
                  </a:schemeClr>
                </a:solidFill>
                <a:latin typeface="Chalkduster"/>
                <a:cs typeface="Chalkduster"/>
              </a:rPr>
              <a:t>Numbers should increase with more documents!</a:t>
            </a:r>
            <a:endParaRPr lang="en-US" dirty="0">
              <a:solidFill>
                <a:schemeClr val="tx2">
                  <a:lumMod val="50000"/>
                </a:schemeClr>
              </a:solidFill>
              <a:latin typeface="Chalkduster"/>
              <a:cs typeface="Chalkduster"/>
            </a:endParaRPr>
          </a:p>
        </p:txBody>
      </p:sp>
    </p:spTree>
    <p:extLst>
      <p:ext uri="{BB962C8B-B14F-4D97-AF65-F5344CB8AC3E}">
        <p14:creationId xmlns:p14="http://schemas.microsoft.com/office/powerpoint/2010/main" val="593517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plot_svm_kernels_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673" y="3265582"/>
            <a:ext cx="3657600" cy="2743200"/>
          </a:xfrm>
          <a:prstGeom prst="rect">
            <a:avLst/>
          </a:prstGeom>
        </p:spPr>
      </p:pic>
      <p:sp>
        <p:nvSpPr>
          <p:cNvPr id="2" name="Content Placeholder 1"/>
          <p:cNvSpPr>
            <a:spLocks noGrp="1"/>
          </p:cNvSpPr>
          <p:nvPr>
            <p:ph sz="half" idx="1"/>
          </p:nvPr>
        </p:nvSpPr>
        <p:spPr>
          <a:xfrm>
            <a:off x="1" y="1600200"/>
            <a:ext cx="9144000" cy="4525963"/>
          </a:xfrm>
        </p:spPr>
        <p:txBody>
          <a:bodyPr>
            <a:normAutofit fontScale="92500" lnSpcReduction="10000"/>
          </a:bodyPr>
          <a:lstStyle/>
          <a:p>
            <a:r>
              <a:rPr lang="en-US" dirty="0" smtClean="0"/>
              <a:t>Input: </a:t>
            </a:r>
            <a:r>
              <a:rPr lang="en-US" sz="2400" dirty="0" smtClean="0">
                <a:solidFill>
                  <a:schemeClr val="tx1">
                    <a:lumMod val="50000"/>
                    <a:lumOff val="50000"/>
                  </a:schemeClr>
                </a:solidFill>
              </a:rPr>
              <a:t>Sentence containing entity pair that could share the relation </a:t>
            </a:r>
          </a:p>
          <a:p>
            <a:pPr lvl="1"/>
            <a:r>
              <a:rPr lang="en-US" dirty="0" smtClean="0"/>
              <a:t>Sentences of the form</a:t>
            </a:r>
          </a:p>
          <a:p>
            <a:pPr marL="0" indent="0">
              <a:buNone/>
            </a:pPr>
            <a:r>
              <a:rPr lang="en-US" sz="1700" dirty="0">
                <a:solidFill>
                  <a:schemeClr val="tx2"/>
                </a:solidFill>
                <a:latin typeface="Courier"/>
                <a:cs typeface="Courier"/>
              </a:rPr>
              <a:t>[begin context] </a:t>
            </a:r>
            <a:r>
              <a:rPr lang="en-US" sz="1700" dirty="0">
                <a:solidFill>
                  <a:schemeClr val="accent2">
                    <a:lumMod val="75000"/>
                  </a:schemeClr>
                </a:solidFill>
                <a:latin typeface="Courier"/>
                <a:cs typeface="Courier"/>
              </a:rPr>
              <a:t>[entity 1] </a:t>
            </a:r>
            <a:r>
              <a:rPr lang="en-US" sz="1700" dirty="0">
                <a:solidFill>
                  <a:schemeClr val="tx2"/>
                </a:solidFill>
                <a:latin typeface="Courier"/>
                <a:cs typeface="Courier"/>
              </a:rPr>
              <a:t>[between context] </a:t>
            </a:r>
            <a:r>
              <a:rPr lang="en-US" sz="1700" dirty="0">
                <a:solidFill>
                  <a:schemeClr val="accent3"/>
                </a:solidFill>
                <a:latin typeface="Courier"/>
                <a:cs typeface="Courier"/>
              </a:rPr>
              <a:t>[entity2] </a:t>
            </a:r>
            <a:r>
              <a:rPr lang="en-US" sz="1700" dirty="0">
                <a:solidFill>
                  <a:schemeClr val="tx2"/>
                </a:solidFill>
                <a:latin typeface="Courier"/>
                <a:cs typeface="Courier"/>
              </a:rPr>
              <a:t>[after context]</a:t>
            </a:r>
          </a:p>
          <a:p>
            <a:pPr lvl="1"/>
            <a:r>
              <a:rPr lang="en-US" dirty="0" smtClean="0">
                <a:latin typeface="Arial"/>
                <a:cs typeface="Arial"/>
              </a:rPr>
              <a:t>Context feature vector = average of word2vec vectors</a:t>
            </a:r>
            <a:endParaRPr lang="en-US" sz="1700" dirty="0" smtClean="0">
              <a:solidFill>
                <a:schemeClr val="tx2"/>
              </a:solidFill>
              <a:latin typeface="Arial"/>
              <a:cs typeface="Arial"/>
            </a:endParaRPr>
          </a:p>
          <a:p>
            <a:pPr lvl="1"/>
            <a:r>
              <a:rPr lang="en-US" dirty="0" smtClean="0">
                <a:latin typeface="Arial"/>
                <a:cs typeface="Arial"/>
              </a:rPr>
              <a:t>Sentence feature vector = context vectors concatenated </a:t>
            </a:r>
          </a:p>
          <a:p>
            <a:r>
              <a:rPr lang="en-US" dirty="0" smtClean="0"/>
              <a:t>Output:  </a:t>
            </a:r>
          </a:p>
          <a:p>
            <a:pPr lvl="1"/>
            <a:r>
              <a:rPr lang="en-US" dirty="0" smtClean="0"/>
              <a:t>1 if they do share the relation </a:t>
            </a:r>
          </a:p>
          <a:p>
            <a:pPr lvl="1"/>
            <a:r>
              <a:rPr lang="en-US" dirty="0" smtClean="0"/>
              <a:t>-1 if they don’t share the relation</a:t>
            </a:r>
          </a:p>
          <a:p>
            <a:r>
              <a:rPr lang="en-US" dirty="0" smtClean="0"/>
              <a:t>Kernels to begin testing</a:t>
            </a:r>
          </a:p>
          <a:p>
            <a:pPr lvl="1"/>
            <a:r>
              <a:rPr lang="en-US" dirty="0" smtClean="0"/>
              <a:t>Linear kernel k(</a:t>
            </a:r>
            <a:r>
              <a:rPr lang="en-US" dirty="0" err="1" smtClean="0"/>
              <a:t>x,y</a:t>
            </a:r>
            <a:r>
              <a:rPr lang="en-US" dirty="0" smtClean="0"/>
              <a:t>) = x </a:t>
            </a:r>
            <a:r>
              <a:rPr lang="en-US" dirty="0" smtClean="0">
                <a:latin typeface="Wingdings"/>
                <a:ea typeface="Wingdings"/>
                <a:cs typeface="Wingdings"/>
                <a:sym typeface="Wingdings"/>
              </a:rPr>
              <a:t></a:t>
            </a:r>
            <a:r>
              <a:rPr lang="en-US" dirty="0" smtClean="0">
                <a:latin typeface="Arial"/>
                <a:ea typeface="Wingdings"/>
                <a:cs typeface="Arial"/>
                <a:sym typeface="Wingdings"/>
              </a:rPr>
              <a:t> y</a:t>
            </a:r>
          </a:p>
          <a:p>
            <a:pPr lvl="1"/>
            <a:r>
              <a:rPr lang="en-US" dirty="0" err="1" smtClean="0"/>
              <a:t>Exp</a:t>
            </a:r>
            <a:r>
              <a:rPr lang="en-US" dirty="0" smtClean="0"/>
              <a:t>( - || x – y ||</a:t>
            </a:r>
            <a:r>
              <a:rPr lang="en-US" baseline="30000" dirty="0" smtClean="0"/>
              <a:t>2 </a:t>
            </a:r>
            <a:r>
              <a:rPr lang="en-US" dirty="0" smtClean="0"/>
              <a:t>⁄ 2σ )</a:t>
            </a:r>
            <a:endParaRPr lang="en-US" dirty="0"/>
          </a:p>
        </p:txBody>
      </p:sp>
      <p:sp>
        <p:nvSpPr>
          <p:cNvPr id="3" name="Title 2"/>
          <p:cNvSpPr>
            <a:spLocks noGrp="1"/>
          </p:cNvSpPr>
          <p:nvPr>
            <p:ph type="title"/>
          </p:nvPr>
        </p:nvSpPr>
        <p:spPr/>
        <p:txBody>
          <a:bodyPr>
            <a:normAutofit/>
          </a:bodyPr>
          <a:lstStyle/>
          <a:p>
            <a:r>
              <a:rPr lang="en-US" dirty="0" smtClean="0"/>
              <a:t>Kernel SVM  for Each Relation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34</a:t>
            </a:fld>
            <a:endParaRPr lang="en-US"/>
          </a:p>
        </p:txBody>
      </p:sp>
      <p:sp>
        <p:nvSpPr>
          <p:cNvPr id="6" name="TextBox 5"/>
          <p:cNvSpPr txBox="1"/>
          <p:nvPr/>
        </p:nvSpPr>
        <p:spPr>
          <a:xfrm>
            <a:off x="133684" y="6126163"/>
            <a:ext cx="8248316" cy="584776"/>
          </a:xfrm>
          <a:prstGeom prst="rect">
            <a:avLst/>
          </a:prstGeom>
          <a:noFill/>
        </p:spPr>
        <p:txBody>
          <a:bodyPr wrap="square" rtlCol="0">
            <a:spAutoFit/>
          </a:bodyPr>
          <a:lstStyle/>
          <a:p>
            <a:r>
              <a:rPr lang="en-US" sz="1600" dirty="0" smtClean="0">
                <a:solidFill>
                  <a:srgbClr val="7F7F7F"/>
                </a:solidFill>
              </a:rPr>
              <a:t>Java LIBSVM </a:t>
            </a:r>
            <a:r>
              <a:rPr lang="en-US" sz="1600" dirty="0" err="1" smtClean="0">
                <a:solidFill>
                  <a:srgbClr val="7F7F7F"/>
                </a:solidFill>
              </a:rPr>
              <a:t>Refernce</a:t>
            </a:r>
            <a:r>
              <a:rPr lang="en-US" sz="1600" dirty="0" smtClean="0">
                <a:solidFill>
                  <a:srgbClr val="7F7F7F"/>
                </a:solidFill>
              </a:rPr>
              <a:t> :Chang</a:t>
            </a:r>
            <a:r>
              <a:rPr lang="en-US" sz="1600" dirty="0">
                <a:solidFill>
                  <a:srgbClr val="7F7F7F"/>
                </a:solidFill>
              </a:rPr>
              <a:t>, </a:t>
            </a:r>
            <a:r>
              <a:rPr lang="en-US" sz="1600" dirty="0" err="1">
                <a:solidFill>
                  <a:srgbClr val="7F7F7F"/>
                </a:solidFill>
              </a:rPr>
              <a:t>Chih</a:t>
            </a:r>
            <a:r>
              <a:rPr lang="en-US" sz="1600" dirty="0">
                <a:solidFill>
                  <a:srgbClr val="7F7F7F"/>
                </a:solidFill>
              </a:rPr>
              <a:t>-Chung, and </a:t>
            </a:r>
            <a:r>
              <a:rPr lang="en-US" sz="1600" dirty="0" err="1">
                <a:solidFill>
                  <a:srgbClr val="7F7F7F"/>
                </a:solidFill>
              </a:rPr>
              <a:t>Chih</a:t>
            </a:r>
            <a:r>
              <a:rPr lang="en-US" sz="1600" dirty="0">
                <a:solidFill>
                  <a:srgbClr val="7F7F7F"/>
                </a:solidFill>
              </a:rPr>
              <a:t>-Jen Lin. "LIBSVM: a library for support vector machines." ACM Transactions on Intelligent Systems and Technology (TIST) 2.3 (2011): 27.</a:t>
            </a:r>
          </a:p>
        </p:txBody>
      </p:sp>
      <p:sp>
        <p:nvSpPr>
          <p:cNvPr id="7" name="TextBox 6"/>
          <p:cNvSpPr txBox="1"/>
          <p:nvPr/>
        </p:nvSpPr>
        <p:spPr>
          <a:xfrm>
            <a:off x="5815264" y="5764638"/>
            <a:ext cx="2804695" cy="338554"/>
          </a:xfrm>
          <a:prstGeom prst="rect">
            <a:avLst/>
          </a:prstGeom>
          <a:noFill/>
        </p:spPr>
        <p:txBody>
          <a:bodyPr wrap="square" rtlCol="0">
            <a:spAutoFit/>
          </a:bodyPr>
          <a:lstStyle/>
          <a:p>
            <a:r>
              <a:rPr lang="en-US" sz="1600" dirty="0" smtClean="0">
                <a:solidFill>
                  <a:srgbClr val="7F7F7F"/>
                </a:solidFill>
              </a:rPr>
              <a:t>Photo Credit: </a:t>
            </a:r>
            <a:r>
              <a:rPr lang="en-US" sz="1600" dirty="0" err="1" smtClean="0">
                <a:solidFill>
                  <a:srgbClr val="7F7F7F"/>
                </a:solidFill>
              </a:rPr>
              <a:t>sk-learn.org</a:t>
            </a:r>
            <a:r>
              <a:rPr lang="en-US" sz="1600" dirty="0" smtClean="0">
                <a:solidFill>
                  <a:srgbClr val="7F7F7F"/>
                </a:solidFill>
              </a:rPr>
              <a:t> </a:t>
            </a:r>
            <a:endParaRPr lang="en-US" sz="1600" dirty="0">
              <a:solidFill>
                <a:srgbClr val="7F7F7F"/>
              </a:solidFill>
            </a:endParaRPr>
          </a:p>
        </p:txBody>
      </p:sp>
    </p:spTree>
    <p:extLst>
      <p:ext uri="{BB962C8B-B14F-4D97-AF65-F5344CB8AC3E}">
        <p14:creationId xmlns:p14="http://schemas.microsoft.com/office/powerpoint/2010/main" val="1700241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20316" y="1600200"/>
            <a:ext cx="8983579" cy="4525963"/>
          </a:xfrm>
        </p:spPr>
        <p:txBody>
          <a:bodyPr>
            <a:normAutofit fontScale="92500" lnSpcReduction="20000"/>
          </a:bodyPr>
          <a:lstStyle/>
          <a:p>
            <a:r>
              <a:rPr lang="en-US" dirty="0" smtClean="0"/>
              <a:t>24 relations (need two SVMs each, one for each entity ordering)</a:t>
            </a:r>
          </a:p>
          <a:p>
            <a:r>
              <a:rPr lang="en-US" dirty="0" smtClean="0"/>
              <a:t>User settings</a:t>
            </a:r>
          </a:p>
          <a:p>
            <a:pPr lvl="1"/>
            <a:r>
              <a:rPr lang="en-US" dirty="0" smtClean="0"/>
              <a:t>2 Kernels (RBF, linear) to try </a:t>
            </a:r>
          </a:p>
          <a:p>
            <a:pPr lvl="1"/>
            <a:r>
              <a:rPr lang="en-US" dirty="0"/>
              <a:t>4</a:t>
            </a:r>
            <a:r>
              <a:rPr lang="en-US" dirty="0" smtClean="0"/>
              <a:t> values of c </a:t>
            </a:r>
            <a:r>
              <a:rPr lang="fi-FI" dirty="0"/>
              <a:t>∈ {100, 1000, 10000, 100000}</a:t>
            </a:r>
            <a:endParaRPr lang="is-IS" dirty="0" smtClean="0"/>
          </a:p>
          <a:p>
            <a:pPr lvl="1"/>
            <a:r>
              <a:rPr lang="is-IS" dirty="0" smtClean="0"/>
              <a:t>5 values for RBF of γ </a:t>
            </a:r>
            <a:r>
              <a:rPr lang="fi-FI" dirty="0"/>
              <a:t>∈ { .001, .01, .1, 1, </a:t>
            </a:r>
            <a:r>
              <a:rPr lang="fi-FI" dirty="0" smtClean="0"/>
              <a:t>10}</a:t>
            </a:r>
            <a:endParaRPr lang="is-IS" dirty="0" smtClean="0"/>
          </a:p>
          <a:p>
            <a:pPr lvl="1"/>
            <a:r>
              <a:rPr lang="en-US" dirty="0" smtClean="0"/>
              <a:t>Up to 7 options for feature vectors (combination of before, between, after context vectors) </a:t>
            </a:r>
          </a:p>
          <a:p>
            <a:r>
              <a:rPr lang="en-US" dirty="0" smtClean="0"/>
              <a:t>5-fold cross-validation </a:t>
            </a:r>
          </a:p>
          <a:p>
            <a:pPr lvl="1"/>
            <a:r>
              <a:rPr lang="en-US" dirty="0" smtClean="0"/>
              <a:t>60 % training, 20% development, 20% testing </a:t>
            </a:r>
          </a:p>
          <a:p>
            <a:pPr marL="0" indent="0">
              <a:buNone/>
            </a:pPr>
            <a:r>
              <a:rPr lang="en-US" dirty="0" smtClean="0"/>
              <a:t>In all it’s </a:t>
            </a:r>
            <a:r>
              <a:rPr lang="is-IS" dirty="0"/>
              <a:t>(</a:t>
            </a:r>
            <a:r>
              <a:rPr lang="is-IS" dirty="0" smtClean="0"/>
              <a:t>24*2)*((4*5*7)+(4*7</a:t>
            </a:r>
            <a:r>
              <a:rPr lang="is-IS" dirty="0"/>
              <a:t>))</a:t>
            </a:r>
            <a:r>
              <a:rPr lang="en-US" dirty="0" smtClean="0"/>
              <a:t> = 8,064 SVMs tested on 5 folds each!</a:t>
            </a:r>
            <a:endParaRPr lang="en-US" dirty="0"/>
          </a:p>
        </p:txBody>
      </p:sp>
      <p:sp>
        <p:nvSpPr>
          <p:cNvPr id="3" name="Title 2"/>
          <p:cNvSpPr>
            <a:spLocks noGrp="1"/>
          </p:cNvSpPr>
          <p:nvPr>
            <p:ph type="title"/>
          </p:nvPr>
        </p:nvSpPr>
        <p:spPr/>
        <p:txBody>
          <a:bodyPr/>
          <a:lstStyle/>
          <a:p>
            <a:r>
              <a:rPr lang="en-US" dirty="0" smtClean="0"/>
              <a:t>SVM’s Training (To </a:t>
            </a:r>
            <a:r>
              <a:rPr lang="en-US" dirty="0"/>
              <a:t>D</a:t>
            </a:r>
            <a:r>
              <a:rPr lang="en-US" dirty="0" smtClean="0"/>
              <a:t>o Soon!) </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35</a:t>
            </a:fld>
            <a:endParaRPr lang="en-US"/>
          </a:p>
        </p:txBody>
      </p:sp>
    </p:spTree>
    <p:extLst>
      <p:ext uri="{BB962C8B-B14F-4D97-AF65-F5344CB8AC3E}">
        <p14:creationId xmlns:p14="http://schemas.microsoft.com/office/powerpoint/2010/main" val="2968808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39423" y="1417638"/>
            <a:ext cx="4836013" cy="5121275"/>
          </a:xfrm>
        </p:spPr>
        <p:txBody>
          <a:bodyPr>
            <a:normAutofit fontScale="92500" lnSpcReduction="20000"/>
          </a:bodyPr>
          <a:lstStyle/>
          <a:p>
            <a:pPr marL="514350" indent="-514350">
              <a:buFont typeface="+mj-lt"/>
              <a:buAutoNum type="arabicPeriod"/>
            </a:pPr>
            <a:r>
              <a:rPr lang="en-US" dirty="0" smtClean="0"/>
              <a:t>Document is parsed</a:t>
            </a:r>
          </a:p>
          <a:p>
            <a:pPr marL="514350" indent="-514350">
              <a:buFont typeface="+mj-lt"/>
              <a:buAutoNum type="arabicPeriod"/>
            </a:pPr>
            <a:r>
              <a:rPr lang="en-US" dirty="0" smtClean="0"/>
              <a:t>Entities are labeled</a:t>
            </a:r>
          </a:p>
          <a:p>
            <a:pPr marL="514350" indent="-514350">
              <a:buFont typeface="+mj-lt"/>
              <a:buAutoNum type="arabicPeriod"/>
            </a:pPr>
            <a:r>
              <a:rPr lang="en-US" dirty="0" smtClean="0"/>
              <a:t>Canonicalization (entity names replaced) </a:t>
            </a:r>
          </a:p>
          <a:p>
            <a:pPr marL="514350" indent="-514350">
              <a:buFont typeface="+mj-lt"/>
              <a:buAutoNum type="arabicPeriod"/>
            </a:pPr>
            <a:r>
              <a:rPr lang="en-US" dirty="0" smtClean="0"/>
              <a:t>Sentence feature vectors created</a:t>
            </a:r>
          </a:p>
          <a:p>
            <a:pPr marL="914400" lvl="1" indent="-514350"/>
            <a:r>
              <a:rPr lang="en-US" dirty="0" smtClean="0"/>
              <a:t>Calls Word2Vec word feature store</a:t>
            </a:r>
          </a:p>
          <a:p>
            <a:pPr marL="514350" indent="-514350">
              <a:buFont typeface="+mj-lt"/>
              <a:buAutoNum type="arabicPeriod"/>
            </a:pPr>
            <a:r>
              <a:rPr lang="en-US" dirty="0" smtClean="0"/>
              <a:t>Relations indicated by trained SVM classifier</a:t>
            </a:r>
          </a:p>
          <a:p>
            <a:pPr marL="514350" indent="-514350">
              <a:buFont typeface="+mj-lt"/>
              <a:buAutoNum type="arabicPeriod"/>
            </a:pPr>
            <a:r>
              <a:rPr lang="en-US" dirty="0" smtClean="0"/>
              <a:t>Relation instance passed to STIX component for inclusion in knowledge graph  </a:t>
            </a:r>
          </a:p>
          <a:p>
            <a:pPr marL="914400" lvl="1" indent="-514350">
              <a:buFont typeface="+mj-lt"/>
              <a:buAutoNum type="arabicPeriod"/>
            </a:pPr>
            <a:endParaRPr lang="en-US" dirty="0" smtClean="0"/>
          </a:p>
          <a:p>
            <a:pPr marL="514350" indent="-514350">
              <a:buFont typeface="+mj-lt"/>
              <a:buAutoNum type="arabicPeriod"/>
            </a:pPr>
            <a:endParaRPr lang="en-US" dirty="0"/>
          </a:p>
        </p:txBody>
      </p:sp>
      <p:sp>
        <p:nvSpPr>
          <p:cNvPr id="3" name="Title 2"/>
          <p:cNvSpPr>
            <a:spLocks noGrp="1"/>
          </p:cNvSpPr>
          <p:nvPr>
            <p:ph type="title"/>
          </p:nvPr>
        </p:nvSpPr>
        <p:spPr>
          <a:xfrm>
            <a:off x="571500" y="274638"/>
            <a:ext cx="8423564" cy="1143000"/>
          </a:xfrm>
        </p:spPr>
        <p:txBody>
          <a:bodyPr>
            <a:noAutofit/>
          </a:bodyPr>
          <a:lstStyle/>
          <a:p>
            <a:r>
              <a:rPr lang="en-US" sz="3600" dirty="0" smtClean="0"/>
              <a:t>Document Relation Extraction Workflow </a:t>
            </a:r>
            <a:endParaRPr lang="en-US" sz="3600" dirty="0"/>
          </a:p>
        </p:txBody>
      </p:sp>
      <p:sp>
        <p:nvSpPr>
          <p:cNvPr id="4" name="Slide Number Placeholder 3"/>
          <p:cNvSpPr>
            <a:spLocks noGrp="1"/>
          </p:cNvSpPr>
          <p:nvPr>
            <p:ph type="sldNum" sz="quarter" idx="12"/>
          </p:nvPr>
        </p:nvSpPr>
        <p:spPr>
          <a:xfrm>
            <a:off x="6553200" y="6539666"/>
            <a:ext cx="2133600" cy="365125"/>
          </a:xfrm>
        </p:spPr>
        <p:txBody>
          <a:bodyPr/>
          <a:lstStyle/>
          <a:p>
            <a:fld id="{27A816F8-0088-644E-BE74-38BEAB893A5F}" type="slidenum">
              <a:rPr lang="en-US" smtClean="0"/>
              <a:t>36</a:t>
            </a:fld>
            <a:endParaRPr lang="en-US"/>
          </a:p>
        </p:txBody>
      </p:sp>
      <p:sp>
        <p:nvSpPr>
          <p:cNvPr id="5" name="Content Placeholder 1"/>
          <p:cNvSpPr txBox="1">
            <a:spLocks/>
          </p:cNvSpPr>
          <p:nvPr/>
        </p:nvSpPr>
        <p:spPr>
          <a:xfrm>
            <a:off x="5407513" y="1535484"/>
            <a:ext cx="2806865" cy="96823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77500" lnSpcReduction="20000"/>
          </a:bodyPr>
          <a:lstStyle>
            <a:lvl1pPr marL="342900" indent="-342900" algn="l" defTabSz="457200" rtl="0" eaLnBrk="1" latinLnBrk="0" hangingPunct="1">
              <a:spcBef>
                <a:spcPct val="20000"/>
              </a:spcBef>
              <a:buClr>
                <a:schemeClr val="tx1">
                  <a:lumMod val="75000"/>
                  <a:lumOff val="25000"/>
                </a:schemeClr>
              </a:buClr>
              <a:buSzPct val="100000"/>
              <a:buFont typeface="Wingdings" panose="05000000000000000000" pitchFamily="2" charset="2"/>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SzPct val="57000"/>
              <a:buFont typeface="Wingdings" panose="05000000000000000000" pitchFamily="2" charset="2"/>
              <a:buChar char="q"/>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anose="05000000000000000000" pitchFamily="2" charset="2"/>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SzPct val="60000"/>
              <a:buFont typeface="Wingdings" panose="05000000000000000000" pitchFamily="2" charset="2"/>
              <a:buChar char="q"/>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Wingdings" panose="05000000000000000000" pitchFamily="2" charset="2"/>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smtClean="0"/>
              <a:t>Word2Vec word vectors trained offline and stored</a:t>
            </a:r>
          </a:p>
          <a:p>
            <a:pPr marL="514350" indent="-514350">
              <a:buFont typeface="+mj-lt"/>
              <a:buAutoNum type="arabicPeriod"/>
            </a:pPr>
            <a:endParaRPr lang="en-US" dirty="0"/>
          </a:p>
        </p:txBody>
      </p:sp>
      <p:cxnSp>
        <p:nvCxnSpPr>
          <p:cNvPr id="7" name="Curved Connector 6"/>
          <p:cNvCxnSpPr>
            <a:stCxn id="5" idx="2"/>
          </p:cNvCxnSpPr>
          <p:nvPr/>
        </p:nvCxnSpPr>
        <p:spPr>
          <a:xfrm rot="5400000">
            <a:off x="5180947" y="2180364"/>
            <a:ext cx="1306648" cy="195335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Content Placeholder 1"/>
          <p:cNvSpPr txBox="1">
            <a:spLocks/>
          </p:cNvSpPr>
          <p:nvPr/>
        </p:nvSpPr>
        <p:spPr>
          <a:xfrm>
            <a:off x="6454973" y="3540844"/>
            <a:ext cx="2689027" cy="121228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85000" lnSpcReduction="10000"/>
          </a:bodyPr>
          <a:lstStyle>
            <a:lvl1pPr marL="342900" indent="-342900" algn="l" defTabSz="457200" rtl="0" eaLnBrk="1" latinLnBrk="0" hangingPunct="1">
              <a:spcBef>
                <a:spcPct val="20000"/>
              </a:spcBef>
              <a:buClr>
                <a:schemeClr val="tx1">
                  <a:lumMod val="75000"/>
                  <a:lumOff val="25000"/>
                </a:schemeClr>
              </a:buClr>
              <a:buSzPct val="100000"/>
              <a:buFont typeface="Wingdings" panose="05000000000000000000" pitchFamily="2" charset="2"/>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SzPct val="57000"/>
              <a:buFont typeface="Wingdings" panose="05000000000000000000" pitchFamily="2" charset="2"/>
              <a:buChar char="q"/>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anose="05000000000000000000" pitchFamily="2" charset="2"/>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SzPct val="60000"/>
              <a:buFont typeface="Wingdings" panose="05000000000000000000" pitchFamily="2" charset="2"/>
              <a:buChar char="q"/>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Wingdings" panose="05000000000000000000" pitchFamily="2" charset="2"/>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smtClean="0"/>
              <a:t>Labeled sentence for training done offline and stored</a:t>
            </a:r>
          </a:p>
          <a:p>
            <a:pPr marL="514350" indent="-514350">
              <a:buFont typeface="+mj-lt"/>
              <a:buAutoNum type="arabicPeriod"/>
            </a:pPr>
            <a:endParaRPr lang="en-US" dirty="0"/>
          </a:p>
        </p:txBody>
      </p:sp>
      <p:sp>
        <p:nvSpPr>
          <p:cNvPr id="15" name="Content Placeholder 1"/>
          <p:cNvSpPr txBox="1">
            <a:spLocks/>
          </p:cNvSpPr>
          <p:nvPr/>
        </p:nvSpPr>
        <p:spPr>
          <a:xfrm>
            <a:off x="6435363" y="5180508"/>
            <a:ext cx="2689027" cy="92131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85000" lnSpcReduction="10000"/>
          </a:bodyPr>
          <a:lstStyle>
            <a:lvl1pPr marL="342900" indent="-342900" algn="l" defTabSz="457200" rtl="0" eaLnBrk="1" latinLnBrk="0" hangingPunct="1">
              <a:spcBef>
                <a:spcPct val="20000"/>
              </a:spcBef>
              <a:buClr>
                <a:schemeClr val="tx1">
                  <a:lumMod val="75000"/>
                  <a:lumOff val="25000"/>
                </a:schemeClr>
              </a:buClr>
              <a:buSzPct val="100000"/>
              <a:buFont typeface="Wingdings" panose="05000000000000000000" pitchFamily="2" charset="2"/>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SzPct val="57000"/>
              <a:buFont typeface="Wingdings" panose="05000000000000000000" pitchFamily="2" charset="2"/>
              <a:buChar char="q"/>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anose="05000000000000000000" pitchFamily="2" charset="2"/>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SzPct val="60000"/>
              <a:buFont typeface="Wingdings" panose="05000000000000000000" pitchFamily="2" charset="2"/>
              <a:buChar char="q"/>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Wingdings" panose="05000000000000000000" pitchFamily="2" charset="2"/>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smtClean="0"/>
              <a:t>SVM trained offline and stored</a:t>
            </a:r>
          </a:p>
          <a:p>
            <a:pPr marL="514350" indent="-514350">
              <a:buFont typeface="+mj-lt"/>
              <a:buAutoNum type="arabicPeriod"/>
            </a:pPr>
            <a:endParaRPr lang="en-US" dirty="0"/>
          </a:p>
        </p:txBody>
      </p:sp>
      <p:cxnSp>
        <p:nvCxnSpPr>
          <p:cNvPr id="16" name="Curved Connector 15"/>
          <p:cNvCxnSpPr>
            <a:stCxn id="11" idx="2"/>
            <a:endCxn id="15" idx="0"/>
          </p:cNvCxnSpPr>
          <p:nvPr/>
        </p:nvCxnSpPr>
        <p:spPr>
          <a:xfrm rot="5400000">
            <a:off x="7575995" y="4957015"/>
            <a:ext cx="427375" cy="1961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15" idx="1"/>
          </p:cNvCxnSpPr>
          <p:nvPr/>
        </p:nvCxnSpPr>
        <p:spPr>
          <a:xfrm rot="10800000">
            <a:off x="4857597" y="4753132"/>
            <a:ext cx="1577766" cy="88803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742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34211" y="127590"/>
            <a:ext cx="8809789" cy="1143000"/>
          </a:xfrm>
        </p:spPr>
        <p:txBody>
          <a:bodyPr>
            <a:noAutofit/>
          </a:bodyPr>
          <a:lstStyle/>
          <a:p>
            <a:r>
              <a:rPr lang="en-US" sz="3600" dirty="0" smtClean="0"/>
              <a:t>Old Vs. New Relation Extraction Approach </a:t>
            </a:r>
            <a:endParaRPr lang="en-US" sz="3600" dirty="0"/>
          </a:p>
        </p:txBody>
      </p:sp>
      <p:sp>
        <p:nvSpPr>
          <p:cNvPr id="4" name="Slide Number Placeholder 3"/>
          <p:cNvSpPr>
            <a:spLocks noGrp="1"/>
          </p:cNvSpPr>
          <p:nvPr>
            <p:ph type="sldNum" sz="quarter" idx="12"/>
          </p:nvPr>
        </p:nvSpPr>
        <p:spPr/>
        <p:txBody>
          <a:bodyPr/>
          <a:lstStyle/>
          <a:p>
            <a:fld id="{27A816F8-0088-644E-BE74-38BEAB893A5F}" type="slidenum">
              <a:rPr lang="en-US" smtClean="0"/>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73029941"/>
              </p:ext>
            </p:extLst>
          </p:nvPr>
        </p:nvGraphicFramePr>
        <p:xfrm>
          <a:off x="144025" y="1571284"/>
          <a:ext cx="8811488" cy="5160628"/>
        </p:xfrm>
        <a:graphic>
          <a:graphicData uri="http://schemas.openxmlformats.org/drawingml/2006/table">
            <a:tbl>
              <a:tblPr firstRow="1" bandRow="1">
                <a:tableStyleId>{2D5ABB26-0587-4C30-8999-92F81FD0307C}</a:tableStyleId>
              </a:tblPr>
              <a:tblGrid>
                <a:gridCol w="4405744"/>
                <a:gridCol w="4405744"/>
              </a:tblGrid>
              <a:tr h="4467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1" dirty="0" smtClean="0">
                          <a:solidFill>
                            <a:schemeClr val="tx1">
                              <a:lumMod val="75000"/>
                              <a:lumOff val="25000"/>
                            </a:schemeClr>
                          </a:solidFill>
                          <a:latin typeface="Arial"/>
                          <a:cs typeface="Arial"/>
                        </a:rPr>
                        <a:t>Bootstrapping</a:t>
                      </a:r>
                      <a:r>
                        <a:rPr lang="en-US" sz="2400" b="1" dirty="0" smtClean="0">
                          <a:solidFill>
                            <a:schemeClr val="tx1">
                              <a:lumMod val="85000"/>
                              <a:lumOff val="15000"/>
                            </a:schemeClr>
                          </a:solidFill>
                          <a:latin typeface="Arial"/>
                          <a:cs typeface="Arial"/>
                        </a:rPr>
                        <a:t> </a:t>
                      </a:r>
                      <a:endParaRPr lang="en-US" sz="2400" dirty="0" smtClean="0">
                        <a:solidFill>
                          <a:schemeClr val="tx1">
                            <a:lumMod val="85000"/>
                            <a:lumOff val="15000"/>
                          </a:schemeClr>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r>
                        <a:rPr lang="en-US" sz="2400" b="1" dirty="0" smtClean="0">
                          <a:solidFill>
                            <a:srgbClr val="1F497D"/>
                          </a:solidFill>
                          <a:latin typeface="Arial"/>
                          <a:cs typeface="Arial"/>
                        </a:rPr>
                        <a:t>New Method</a:t>
                      </a:r>
                      <a:endParaRPr lang="en-US" sz="2400" b="1" dirty="0">
                        <a:solidFill>
                          <a:srgbClr val="1F497D"/>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52968">
                <a:tc>
                  <a:txBody>
                    <a:bodyPr/>
                    <a:lstStyle/>
                    <a:p>
                      <a:pPr algn="l"/>
                      <a:r>
                        <a:rPr lang="en-US" b="1" dirty="0" smtClean="0">
                          <a:solidFill>
                            <a:schemeClr val="tx1">
                              <a:lumMod val="65000"/>
                              <a:lumOff val="35000"/>
                            </a:schemeClr>
                          </a:solidFill>
                          <a:latin typeface="Arial"/>
                          <a:cs typeface="Arial"/>
                        </a:rPr>
                        <a:t>Use large corpus</a:t>
                      </a:r>
                      <a:endParaRPr lang="en-US" b="1" dirty="0">
                        <a:solidFill>
                          <a:schemeClr val="tx1">
                            <a:lumMod val="65000"/>
                            <a:lumOff val="35000"/>
                          </a:schemeClr>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r>
                        <a:rPr lang="en-US" b="1" dirty="0" smtClean="0">
                          <a:solidFill>
                            <a:schemeClr val="tx1">
                              <a:lumMod val="65000"/>
                              <a:lumOff val="35000"/>
                            </a:schemeClr>
                          </a:solidFill>
                          <a:latin typeface="Arial"/>
                          <a:cs typeface="Arial"/>
                        </a:rPr>
                        <a:t>Use</a:t>
                      </a:r>
                      <a:r>
                        <a:rPr lang="en-US" b="1" baseline="0" dirty="0" smtClean="0">
                          <a:solidFill>
                            <a:schemeClr val="tx1">
                              <a:lumMod val="65000"/>
                              <a:lumOff val="35000"/>
                            </a:schemeClr>
                          </a:solidFill>
                          <a:latin typeface="Arial"/>
                          <a:cs typeface="Arial"/>
                        </a:rPr>
                        <a:t> l</a:t>
                      </a:r>
                      <a:r>
                        <a:rPr lang="en-US" b="1" dirty="0" smtClean="0">
                          <a:solidFill>
                            <a:schemeClr val="tx1">
                              <a:lumMod val="65000"/>
                              <a:lumOff val="35000"/>
                            </a:schemeClr>
                          </a:solidFill>
                          <a:latin typeface="Arial"/>
                          <a:cs typeface="Arial"/>
                        </a:rPr>
                        <a:t>arge corpus</a:t>
                      </a:r>
                      <a:endParaRPr lang="en-US" b="1" dirty="0">
                        <a:solidFill>
                          <a:schemeClr val="tx1">
                            <a:lumMod val="65000"/>
                            <a:lumOff val="35000"/>
                          </a:schemeClr>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52968">
                <a:tc rowSpan="2">
                  <a:txBody>
                    <a:bodyPr/>
                    <a:lstStyle/>
                    <a:p>
                      <a:pPr algn="l"/>
                      <a:r>
                        <a:rPr lang="en-US" b="1" dirty="0" smtClean="0">
                          <a:solidFill>
                            <a:schemeClr val="tx1">
                              <a:lumMod val="65000"/>
                              <a:lumOff val="35000"/>
                            </a:schemeClr>
                          </a:solidFill>
                          <a:latin typeface="Arial"/>
                          <a:cs typeface="Arial"/>
                        </a:rPr>
                        <a:t>Use known relation instances</a:t>
                      </a:r>
                      <a:endParaRPr lang="en-US" b="1" dirty="0">
                        <a:solidFill>
                          <a:schemeClr val="tx1">
                            <a:lumMod val="65000"/>
                            <a:lumOff val="35000"/>
                          </a:schemeClr>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r>
                        <a:rPr lang="en-US" b="1" dirty="0" smtClean="0">
                          <a:solidFill>
                            <a:schemeClr val="tx1">
                              <a:lumMod val="65000"/>
                              <a:lumOff val="35000"/>
                            </a:schemeClr>
                          </a:solidFill>
                          <a:latin typeface="Arial"/>
                          <a:cs typeface="Arial"/>
                        </a:rPr>
                        <a:t>Use known</a:t>
                      </a:r>
                      <a:r>
                        <a:rPr lang="en-US" b="1" baseline="0" dirty="0" smtClean="0">
                          <a:solidFill>
                            <a:schemeClr val="tx1">
                              <a:lumMod val="65000"/>
                              <a:lumOff val="35000"/>
                            </a:schemeClr>
                          </a:solidFill>
                          <a:latin typeface="Arial"/>
                          <a:cs typeface="Arial"/>
                        </a:rPr>
                        <a:t> relation instances</a:t>
                      </a:r>
                      <a:endParaRPr lang="en-US" b="1" dirty="0">
                        <a:solidFill>
                          <a:schemeClr val="tx1">
                            <a:lumMod val="65000"/>
                            <a:lumOff val="35000"/>
                          </a:schemeClr>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81837">
                <a:tc vMerge="1">
                  <a:txBody>
                    <a:bodyPr/>
                    <a:lstStyle/>
                    <a:p>
                      <a:endParaRPr lang="en-US" b="1" dirty="0">
                        <a:solidFill>
                          <a:schemeClr val="tx1">
                            <a:lumMod val="65000"/>
                            <a:lumOff val="35000"/>
                          </a:schemeClr>
                        </a:solidFill>
                        <a:latin typeface="Arial"/>
                        <a:cs typeface="Arial"/>
                      </a:endParaRPr>
                    </a:p>
                  </a:txBody>
                  <a:tcPr/>
                </a:tc>
                <a:tc>
                  <a:txBody>
                    <a:bodyPr/>
                    <a:lstStyle/>
                    <a:p>
                      <a:pPr algn="l"/>
                      <a:r>
                        <a:rPr lang="en-US" b="1" dirty="0" smtClean="0">
                          <a:solidFill>
                            <a:schemeClr val="tx2"/>
                          </a:solidFill>
                          <a:latin typeface="Arial"/>
                          <a:cs typeface="Arial"/>
                        </a:rPr>
                        <a:t>Use known</a:t>
                      </a:r>
                      <a:r>
                        <a:rPr lang="en-US" b="1" baseline="0" dirty="0" smtClean="0">
                          <a:solidFill>
                            <a:schemeClr val="tx2"/>
                          </a:solidFill>
                          <a:latin typeface="Arial"/>
                          <a:cs typeface="Arial"/>
                        </a:rPr>
                        <a:t> false relation instances</a:t>
                      </a:r>
                      <a:endParaRPr lang="en-US" b="1" dirty="0">
                        <a:solidFill>
                          <a:schemeClr val="tx2"/>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81837">
                <a:tc>
                  <a:txBody>
                    <a:bodyPr/>
                    <a:lstStyle/>
                    <a:p>
                      <a:pPr algn="l"/>
                      <a:endParaRPr lang="en-US" b="1" dirty="0">
                        <a:solidFill>
                          <a:schemeClr val="tx1">
                            <a:lumMod val="65000"/>
                            <a:lumOff val="35000"/>
                          </a:schemeClr>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r>
                        <a:rPr lang="en-US" b="1" dirty="0" smtClean="0">
                          <a:solidFill>
                            <a:srgbClr val="1F497D"/>
                          </a:solidFill>
                          <a:latin typeface="Arial"/>
                          <a:cs typeface="Arial"/>
                        </a:rPr>
                        <a:t>Learn</a:t>
                      </a:r>
                      <a:r>
                        <a:rPr lang="en-US" b="1" baseline="0" dirty="0" smtClean="0">
                          <a:solidFill>
                            <a:srgbClr val="1F497D"/>
                          </a:solidFill>
                          <a:latin typeface="Arial"/>
                          <a:cs typeface="Arial"/>
                        </a:rPr>
                        <a:t> word semantic representations from corpus (Word2Vec)</a:t>
                      </a:r>
                      <a:endParaRPr lang="en-US" b="1" dirty="0">
                        <a:solidFill>
                          <a:srgbClr val="1F497D"/>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116909">
                <a:tc>
                  <a:txBody>
                    <a:bodyPr/>
                    <a:lstStyle/>
                    <a:p>
                      <a:pPr algn="l"/>
                      <a:r>
                        <a:rPr lang="en-US" b="1" dirty="0" smtClean="0">
                          <a:solidFill>
                            <a:schemeClr val="tx1">
                              <a:lumMod val="65000"/>
                              <a:lumOff val="35000"/>
                            </a:schemeClr>
                          </a:solidFill>
                          <a:latin typeface="Arial"/>
                          <a:cs typeface="Arial"/>
                        </a:rPr>
                        <a:t>Learn</a:t>
                      </a:r>
                      <a:r>
                        <a:rPr lang="en-US" b="1" baseline="0" dirty="0" smtClean="0">
                          <a:solidFill>
                            <a:schemeClr val="tx1">
                              <a:lumMod val="65000"/>
                              <a:lumOff val="35000"/>
                            </a:schemeClr>
                          </a:solidFill>
                          <a:latin typeface="Arial"/>
                          <a:cs typeface="Arial"/>
                        </a:rPr>
                        <a:t> patterns (rigid rules) from corpus and positive instances (iterative) </a:t>
                      </a:r>
                      <a:endParaRPr lang="en-US" b="1" dirty="0">
                        <a:solidFill>
                          <a:schemeClr val="tx1">
                            <a:lumMod val="65000"/>
                            <a:lumOff val="35000"/>
                          </a:schemeClr>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rowSpan="2">
                  <a:txBody>
                    <a:bodyPr/>
                    <a:lstStyle/>
                    <a:p>
                      <a:pPr algn="l"/>
                      <a:r>
                        <a:rPr lang="en-US" b="1" dirty="0" smtClean="0">
                          <a:solidFill>
                            <a:srgbClr val="1F497D"/>
                          </a:solidFill>
                          <a:latin typeface="Arial"/>
                          <a:cs typeface="Arial"/>
                        </a:rPr>
                        <a:t>Use binary classification (rigid rules replaced</a:t>
                      </a:r>
                      <a:r>
                        <a:rPr lang="en-US" b="1" baseline="0" dirty="0" smtClean="0">
                          <a:solidFill>
                            <a:srgbClr val="1F497D"/>
                          </a:solidFill>
                          <a:latin typeface="Arial"/>
                          <a:cs typeface="Arial"/>
                        </a:rPr>
                        <a:t> by informing features) </a:t>
                      </a:r>
                      <a:endParaRPr lang="en-US" b="1" dirty="0">
                        <a:solidFill>
                          <a:srgbClr val="1F497D"/>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116909">
                <a:tc>
                  <a:txBody>
                    <a:bodyPr/>
                    <a:lstStyle/>
                    <a:p>
                      <a:pPr algn="l"/>
                      <a:r>
                        <a:rPr lang="en-US" b="1" dirty="0" smtClean="0">
                          <a:solidFill>
                            <a:schemeClr val="tx1">
                              <a:lumMod val="65000"/>
                              <a:lumOff val="35000"/>
                            </a:schemeClr>
                          </a:solidFill>
                          <a:latin typeface="Arial"/>
                          <a:cs typeface="Arial"/>
                        </a:rPr>
                        <a:t>Learn relation instances</a:t>
                      </a:r>
                      <a:r>
                        <a:rPr lang="en-US" b="1" baseline="0" dirty="0" smtClean="0">
                          <a:solidFill>
                            <a:schemeClr val="tx1">
                              <a:lumMod val="65000"/>
                              <a:lumOff val="35000"/>
                            </a:schemeClr>
                          </a:solidFill>
                          <a:latin typeface="Arial"/>
                          <a:cs typeface="Arial"/>
                        </a:rPr>
                        <a:t> from patterns (iterative)</a:t>
                      </a:r>
                      <a:endParaRPr lang="en-US" b="1" dirty="0">
                        <a:solidFill>
                          <a:schemeClr val="tx1">
                            <a:lumMod val="65000"/>
                            <a:lumOff val="35000"/>
                          </a:schemeClr>
                        </a:solidFill>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vMerge="1">
                  <a:txBody>
                    <a:bodyPr/>
                    <a:lstStyle/>
                    <a:p>
                      <a:endParaRPr lang="en-US" b="1" dirty="0">
                        <a:solidFill>
                          <a:srgbClr val="1F497D"/>
                        </a:solidFill>
                        <a:latin typeface="Arial"/>
                        <a:cs typeface="Arial"/>
                      </a:endParaRPr>
                    </a:p>
                  </a:txBody>
                  <a:tcPr/>
                </a:tc>
              </a:tr>
            </a:tbl>
          </a:graphicData>
        </a:graphic>
      </p:graphicFrame>
    </p:spTree>
    <p:extLst>
      <p:ext uri="{BB962C8B-B14F-4D97-AF65-F5344CB8AC3E}">
        <p14:creationId xmlns:p14="http://schemas.microsoft.com/office/powerpoint/2010/main" val="2956160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7120" y="1600200"/>
            <a:ext cx="6756117" cy="4894441"/>
          </a:xfrm>
        </p:spPr>
        <p:txBody>
          <a:bodyPr>
            <a:normAutofit fontScale="92500" lnSpcReduction="10000"/>
          </a:bodyPr>
          <a:lstStyle/>
          <a:p>
            <a:r>
              <a:rPr lang="en-US" dirty="0">
                <a:solidFill>
                  <a:schemeClr val="tx1"/>
                </a:solidFill>
              </a:rPr>
              <a:t>Visualization of the graph to facilitate </a:t>
            </a:r>
            <a:r>
              <a:rPr lang="en-US" dirty="0" smtClean="0">
                <a:solidFill>
                  <a:schemeClr val="tx1"/>
                </a:solidFill>
              </a:rPr>
              <a:t>exploration and modification</a:t>
            </a:r>
          </a:p>
          <a:p>
            <a:pPr lvl="1"/>
            <a:r>
              <a:rPr lang="en-US" dirty="0" smtClean="0"/>
              <a:t>DHS-Stem Intern Amy  Fox (of UCSD!!!) working on graph visualization </a:t>
            </a:r>
            <a:r>
              <a:rPr lang="is-IS" dirty="0" smtClean="0"/>
              <a:t>….............</a:t>
            </a:r>
            <a:r>
              <a:rPr lang="en-US" dirty="0" smtClean="0">
                <a:sym typeface="Wingdings"/>
              </a:rPr>
              <a:t> </a:t>
            </a:r>
            <a:endParaRPr lang="en-US" dirty="0" smtClean="0"/>
          </a:p>
          <a:p>
            <a:r>
              <a:rPr lang="en-US" dirty="0" smtClean="0">
                <a:solidFill>
                  <a:schemeClr val="tx1"/>
                </a:solidFill>
              </a:rPr>
              <a:t>Linking external data sources </a:t>
            </a:r>
          </a:p>
          <a:p>
            <a:pPr lvl="1"/>
            <a:r>
              <a:rPr lang="en-US" dirty="0" smtClean="0">
                <a:solidFill>
                  <a:srgbClr val="7F7F7F"/>
                </a:solidFill>
              </a:rPr>
              <a:t>e.g., </a:t>
            </a:r>
            <a:r>
              <a:rPr lang="en-US" dirty="0" err="1">
                <a:solidFill>
                  <a:srgbClr val="7F7F7F"/>
                </a:solidFill>
              </a:rPr>
              <a:t>Splunk</a:t>
            </a:r>
            <a:endParaRPr lang="en-US" dirty="0">
              <a:solidFill>
                <a:srgbClr val="7F7F7F"/>
              </a:solidFill>
            </a:endParaRPr>
          </a:p>
          <a:p>
            <a:r>
              <a:rPr lang="en-US" dirty="0" smtClean="0">
                <a:solidFill>
                  <a:schemeClr val="tx1"/>
                </a:solidFill>
              </a:rPr>
              <a:t>Active </a:t>
            </a:r>
            <a:r>
              <a:rPr lang="en-US" dirty="0">
                <a:solidFill>
                  <a:schemeClr val="tx1"/>
                </a:solidFill>
              </a:rPr>
              <a:t>Learning Component</a:t>
            </a:r>
          </a:p>
          <a:p>
            <a:pPr lvl="1"/>
            <a:r>
              <a:rPr lang="en-US" dirty="0">
                <a:solidFill>
                  <a:srgbClr val="7F7F7F"/>
                </a:solidFill>
              </a:rPr>
              <a:t>Query user for relations learned </a:t>
            </a:r>
          </a:p>
          <a:p>
            <a:pPr lvl="1"/>
            <a:r>
              <a:rPr lang="en-US" dirty="0">
                <a:solidFill>
                  <a:srgbClr val="7F7F7F"/>
                </a:solidFill>
              </a:rPr>
              <a:t>Incorporate feedback into learning algorithms </a:t>
            </a:r>
            <a:r>
              <a:rPr lang="en-US" dirty="0" smtClean="0">
                <a:solidFill>
                  <a:srgbClr val="7F7F7F"/>
                </a:solidFill>
              </a:rPr>
              <a:t/>
            </a:r>
            <a:br>
              <a:rPr lang="en-US" dirty="0" smtClean="0">
                <a:solidFill>
                  <a:srgbClr val="7F7F7F"/>
                </a:solidFill>
              </a:rPr>
            </a:br>
            <a:r>
              <a:rPr lang="en-US" dirty="0" smtClean="0">
                <a:solidFill>
                  <a:srgbClr val="7F7F7F"/>
                </a:solidFill>
              </a:rPr>
              <a:t>(</a:t>
            </a:r>
            <a:r>
              <a:rPr lang="en-US" dirty="0">
                <a:solidFill>
                  <a:srgbClr val="7F7F7F"/>
                </a:solidFill>
              </a:rPr>
              <a:t>entity &amp; relation extraction) </a:t>
            </a:r>
          </a:p>
          <a:p>
            <a:r>
              <a:rPr lang="en-US" dirty="0">
                <a:solidFill>
                  <a:schemeClr val="tx1"/>
                </a:solidFill>
              </a:rPr>
              <a:t>Publish yet another paper on NLP component</a:t>
            </a:r>
          </a:p>
          <a:p>
            <a:endParaRPr lang="en-US" dirty="0"/>
          </a:p>
        </p:txBody>
      </p:sp>
      <p:sp>
        <p:nvSpPr>
          <p:cNvPr id="3" name="Title 2"/>
          <p:cNvSpPr>
            <a:spLocks noGrp="1"/>
          </p:cNvSpPr>
          <p:nvPr>
            <p:ph type="title"/>
          </p:nvPr>
        </p:nvSpPr>
        <p:spPr/>
        <p:txBody>
          <a:bodyPr/>
          <a:lstStyle/>
          <a:p>
            <a:r>
              <a:rPr lang="en-US" dirty="0" smtClean="0"/>
              <a:t>Plans &amp; </a:t>
            </a:r>
            <a:r>
              <a:rPr lang="en-US" dirty="0"/>
              <a:t>N</a:t>
            </a:r>
            <a:r>
              <a:rPr lang="en-US" dirty="0" smtClean="0"/>
              <a:t>ear-</a:t>
            </a:r>
            <a:r>
              <a:rPr lang="en-US" dirty="0"/>
              <a:t>F</a:t>
            </a:r>
            <a:r>
              <a:rPr lang="en-US" dirty="0" smtClean="0"/>
              <a:t>uture Work</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38</a:t>
            </a:fld>
            <a:endParaRPr lang="en-US"/>
          </a:p>
        </p:txBody>
      </p:sp>
      <p:pic>
        <p:nvPicPr>
          <p:cNvPr id="5" name="Picture 4" descr="IMG_20160720_17260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535" y="1784905"/>
            <a:ext cx="2175531" cy="2908461"/>
          </a:xfrm>
          <a:prstGeom prst="rect">
            <a:avLst/>
          </a:prstGeom>
        </p:spPr>
      </p:pic>
    </p:spTree>
    <p:extLst>
      <p:ext uri="{BB962C8B-B14F-4D97-AF65-F5344CB8AC3E}">
        <p14:creationId xmlns:p14="http://schemas.microsoft.com/office/powerpoint/2010/main" val="2304451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sz="2000" dirty="0" smtClean="0"/>
              <a:t>Presentation: R.A. Bridges, </a:t>
            </a:r>
            <a:r>
              <a:rPr lang="en-US" sz="2000" dirty="0"/>
              <a:t>SIAM AN 2016, </a:t>
            </a:r>
            <a:r>
              <a:rPr lang="en-US" sz="2000" dirty="0" smtClean="0"/>
              <a:t>Mining Graph Data </a:t>
            </a:r>
            <a:r>
              <a:rPr lang="en-US" sz="2000" dirty="0" err="1" smtClean="0"/>
              <a:t>Minisymposium</a:t>
            </a:r>
            <a:r>
              <a:rPr lang="en-US" sz="2000" dirty="0" smtClean="0"/>
              <a:t> Invited Presentation, “Multi-level anomaly detection on time-varying graph data with cyber applications”, July 12</a:t>
            </a:r>
            <a:r>
              <a:rPr lang="en-US" sz="2000" baseline="30000" dirty="0" smtClean="0"/>
              <a:t>th</a:t>
            </a:r>
            <a:r>
              <a:rPr lang="en-US" sz="2000" dirty="0" smtClean="0"/>
              <a:t>. </a:t>
            </a:r>
          </a:p>
          <a:p>
            <a:r>
              <a:rPr lang="en-US" sz="2000" dirty="0" smtClean="0"/>
              <a:t>Presentation: R.A. Bridges, CISRC 2016 conference presentation on </a:t>
            </a:r>
            <a:r>
              <a:rPr lang="en-US" sz="2000" dirty="0" err="1" smtClean="0"/>
              <a:t>GraphPrints</a:t>
            </a:r>
            <a:r>
              <a:rPr lang="en-US" sz="2000" dirty="0" smtClean="0"/>
              <a:t> Poster, April 5</a:t>
            </a:r>
            <a:r>
              <a:rPr lang="en-US" sz="2000" baseline="30000" dirty="0" smtClean="0"/>
              <a:t>th</a:t>
            </a:r>
            <a:r>
              <a:rPr lang="en-US" sz="2000" dirty="0" smtClean="0"/>
              <a:t>. </a:t>
            </a:r>
          </a:p>
          <a:p>
            <a:r>
              <a:rPr lang="en-US" sz="2000" dirty="0" smtClean="0"/>
              <a:t>Paper: C.R. </a:t>
            </a:r>
            <a:r>
              <a:rPr lang="en-US" sz="2000" dirty="0" err="1" smtClean="0"/>
              <a:t>Harshaw</a:t>
            </a:r>
            <a:r>
              <a:rPr lang="en-US" sz="2000" dirty="0" smtClean="0"/>
              <a:t>, R.A. Bridges, M.D. </a:t>
            </a:r>
            <a:r>
              <a:rPr lang="en-US" sz="2000" dirty="0" err="1" smtClean="0"/>
              <a:t>Iannacone</a:t>
            </a:r>
            <a:r>
              <a:rPr lang="en-US" sz="2000" dirty="0" smtClean="0"/>
              <a:t>, J.R. Goodall, "</a:t>
            </a:r>
            <a:r>
              <a:rPr lang="en-US" sz="2000" dirty="0" err="1" smtClean="0"/>
              <a:t>GraphPrints</a:t>
            </a:r>
            <a:r>
              <a:rPr lang="en-US" sz="2000" dirty="0" smtClean="0"/>
              <a:t>: Towards a Graph Analytic Method for Network Anomaly Detection</a:t>
            </a:r>
            <a:r>
              <a:rPr lang="en-US" sz="2000" dirty="0"/>
              <a:t>”, Cyber and Information Security Research (CISR) Conference, </a:t>
            </a:r>
            <a:r>
              <a:rPr lang="en-US" sz="2000" dirty="0" smtClean="0"/>
              <a:t>2016.</a:t>
            </a:r>
          </a:p>
          <a:p>
            <a:pPr lvl="1"/>
            <a:r>
              <a:rPr lang="en-US" sz="2000" dirty="0" smtClean="0"/>
              <a:t>This paper received CISRC 2016 Best Short Paper Award </a:t>
            </a:r>
          </a:p>
        </p:txBody>
      </p:sp>
      <p:sp>
        <p:nvSpPr>
          <p:cNvPr id="3" name="Title 2"/>
          <p:cNvSpPr>
            <a:spLocks noGrp="1"/>
          </p:cNvSpPr>
          <p:nvPr>
            <p:ph type="title"/>
          </p:nvPr>
        </p:nvSpPr>
        <p:spPr/>
        <p:txBody>
          <a:bodyPr/>
          <a:lstStyle/>
          <a:p>
            <a:r>
              <a:rPr lang="en-US" dirty="0" smtClean="0"/>
              <a:t>Papers and Presentations</a:t>
            </a:r>
            <a:endParaRPr lang="en-US" dirty="0"/>
          </a:p>
        </p:txBody>
      </p:sp>
      <p:sp>
        <p:nvSpPr>
          <p:cNvPr id="5" name="Slide Number Placeholder 4"/>
          <p:cNvSpPr>
            <a:spLocks noGrp="1"/>
          </p:cNvSpPr>
          <p:nvPr>
            <p:ph type="sldNum" sz="quarter" idx="12"/>
          </p:nvPr>
        </p:nvSpPr>
        <p:spPr/>
        <p:txBody>
          <a:bodyPr/>
          <a:lstStyle/>
          <a:p>
            <a:fld id="{27A816F8-0088-644E-BE74-38BEAB893A5F}" type="slidenum">
              <a:rPr lang="en-US" smtClean="0"/>
              <a:t>39</a:t>
            </a:fld>
            <a:endParaRPr lang="en-US"/>
          </a:p>
        </p:txBody>
      </p:sp>
    </p:spTree>
    <p:extLst>
      <p:ext uri="{BB962C8B-B14F-4D97-AF65-F5344CB8AC3E}">
        <p14:creationId xmlns:p14="http://schemas.microsoft.com/office/powerpoint/2010/main" val="1759101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71500" y="1600200"/>
            <a:ext cx="5530362" cy="4525963"/>
          </a:xfrm>
        </p:spPr>
        <p:txBody>
          <a:bodyPr>
            <a:normAutofit fontScale="92500" lnSpcReduction="10000"/>
          </a:bodyPr>
          <a:lstStyle/>
          <a:p>
            <a:pPr marL="514350" indent="-514350">
              <a:buFont typeface="+mj-lt"/>
              <a:buAutoNum type="arabicPeriod"/>
            </a:pPr>
            <a:r>
              <a:rPr lang="en-US" dirty="0" smtClean="0"/>
              <a:t>Continuously collect data from enterprise and open sources</a:t>
            </a:r>
          </a:p>
          <a:p>
            <a:pPr marL="514350" indent="-514350">
              <a:buFont typeface="+mj-lt"/>
              <a:buAutoNum type="arabicPeriod"/>
            </a:pPr>
            <a:r>
              <a:rPr lang="en-US" dirty="0" smtClean="0"/>
              <a:t>Extract domain information from structured (e.g. STIX) and unstructured data sources</a:t>
            </a:r>
          </a:p>
          <a:p>
            <a:pPr marL="514350" indent="-514350">
              <a:buFont typeface="+mj-lt"/>
              <a:buAutoNum type="arabicPeriod"/>
            </a:pPr>
            <a:r>
              <a:rPr lang="en-US" dirty="0" smtClean="0"/>
              <a:t>Align data into a knowledge graph, merging data rather than adding duplicate data</a:t>
            </a:r>
          </a:p>
          <a:p>
            <a:pPr marL="514350" indent="-514350">
              <a:buFont typeface="+mj-lt"/>
              <a:buAutoNum type="arabicPeriod"/>
            </a:pPr>
            <a:r>
              <a:rPr lang="en-US" dirty="0" smtClean="0"/>
              <a:t>Provide an API for programmatic access and a user interface for exploring the graph</a:t>
            </a:r>
            <a:endParaRPr lang="en-US" dirty="0"/>
          </a:p>
        </p:txBody>
      </p:sp>
      <p:sp>
        <p:nvSpPr>
          <p:cNvPr id="3" name="Title 2"/>
          <p:cNvSpPr>
            <a:spLocks noGrp="1"/>
          </p:cNvSpPr>
          <p:nvPr>
            <p:ph type="title"/>
          </p:nvPr>
        </p:nvSpPr>
        <p:spPr/>
        <p:txBody>
          <a:bodyPr/>
          <a:lstStyle/>
          <a:p>
            <a:r>
              <a:rPr lang="en-US" smtClean="0"/>
              <a:t>Stucco Approach</a:t>
            </a:r>
            <a:endParaRPr lang="en-US" dirty="0"/>
          </a:p>
        </p:txBody>
      </p:sp>
      <p:sp>
        <p:nvSpPr>
          <p:cNvPr id="5" name="Slide Number Placeholder 4"/>
          <p:cNvSpPr>
            <a:spLocks noGrp="1"/>
          </p:cNvSpPr>
          <p:nvPr>
            <p:ph type="sldNum" sz="quarter" idx="12"/>
          </p:nvPr>
        </p:nvSpPr>
        <p:spPr/>
        <p:txBody>
          <a:bodyPr/>
          <a:lstStyle/>
          <a:p>
            <a:fld id="{27A816F8-0088-644E-BE74-38BEAB893A5F}" type="slidenum">
              <a:rPr lang="en-US" smtClean="0"/>
              <a:pPr/>
              <a:t>4</a:t>
            </a:fld>
            <a:endParaRPr lang="en-US"/>
          </a:p>
        </p:txBody>
      </p:sp>
      <p:pic>
        <p:nvPicPr>
          <p:cNvPr id="6" name="Picture 5"/>
          <p:cNvPicPr>
            <a:picLocks noChangeAspect="1"/>
          </p:cNvPicPr>
          <p:nvPr/>
        </p:nvPicPr>
        <p:blipFill>
          <a:blip r:embed="rId2"/>
          <a:stretch>
            <a:fillRect/>
          </a:stretch>
        </p:blipFill>
        <p:spPr>
          <a:xfrm>
            <a:off x="6135114" y="1349219"/>
            <a:ext cx="2804746" cy="2804746"/>
          </a:xfrm>
          <a:prstGeom prst="rect">
            <a:avLst/>
          </a:prstGeom>
        </p:spPr>
      </p:pic>
      <p:pic>
        <p:nvPicPr>
          <p:cNvPr id="7" name="Picture 6" descr="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862" y="4349633"/>
            <a:ext cx="2871250" cy="1513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3141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p:cNvSpPr>
            <a:spLocks noGrp="1"/>
          </p:cNvSpPr>
          <p:nvPr>
            <p:ph sz="half" idx="1"/>
          </p:nvPr>
        </p:nvSpPr>
        <p:spPr>
          <a:xfrm>
            <a:off x="571500" y="1600201"/>
            <a:ext cx="8115300" cy="4176656"/>
          </a:xfrm>
        </p:spPr>
        <p:txBody>
          <a:bodyPr>
            <a:normAutofit fontScale="92500" lnSpcReduction="20000"/>
          </a:bodyPr>
          <a:lstStyle/>
          <a:p>
            <a:r>
              <a:rPr lang="en-US" dirty="0" smtClean="0">
                <a:solidFill>
                  <a:schemeClr val="tx1"/>
                </a:solidFill>
              </a:rPr>
              <a:t>Stucco is free and open-source (MIT)</a:t>
            </a:r>
          </a:p>
          <a:p>
            <a:r>
              <a:rPr lang="en-US" dirty="0" smtClean="0">
                <a:solidFill>
                  <a:schemeClr val="tx1"/>
                </a:solidFill>
              </a:rPr>
              <a:t>Demonstration instance hosted at Stanford</a:t>
            </a:r>
          </a:p>
          <a:p>
            <a:r>
              <a:rPr lang="en-US" dirty="0" smtClean="0">
                <a:solidFill>
                  <a:schemeClr val="tx1"/>
                </a:solidFill>
              </a:rPr>
              <a:t>Currently installing within DOE for testing</a:t>
            </a:r>
          </a:p>
          <a:p>
            <a:r>
              <a:rPr lang="en-US" dirty="0" smtClean="0">
                <a:solidFill>
                  <a:schemeClr val="tx1"/>
                </a:solidFill>
              </a:rPr>
              <a:t>Planning pilot deployments at</a:t>
            </a:r>
          </a:p>
          <a:p>
            <a:pPr lvl="1"/>
            <a:r>
              <a:rPr lang="en-US" dirty="0" smtClean="0">
                <a:solidFill>
                  <a:schemeClr val="tx1"/>
                </a:solidFill>
              </a:rPr>
              <a:t>ORNL</a:t>
            </a:r>
          </a:p>
          <a:p>
            <a:pPr lvl="1"/>
            <a:r>
              <a:rPr lang="en-US" dirty="0" smtClean="0">
                <a:solidFill>
                  <a:schemeClr val="tx1"/>
                </a:solidFill>
              </a:rPr>
              <a:t>Stanford</a:t>
            </a:r>
            <a:endParaRPr lang="en-US" dirty="0">
              <a:solidFill>
                <a:schemeClr val="tx1"/>
              </a:solidFill>
            </a:endParaRPr>
          </a:p>
          <a:p>
            <a:r>
              <a:rPr lang="en-US" dirty="0">
                <a:solidFill>
                  <a:schemeClr val="tx1"/>
                </a:solidFill>
              </a:rPr>
              <a:t>Other organizations have expressed interest (Navy Cyber Defense Operations </a:t>
            </a:r>
            <a:r>
              <a:rPr lang="en-US" dirty="0" smtClean="0">
                <a:solidFill>
                  <a:schemeClr val="tx1"/>
                </a:solidFill>
              </a:rPr>
              <a:t>Command, Dutch National </a:t>
            </a:r>
            <a:r>
              <a:rPr lang="en-US" dirty="0">
                <a:solidFill>
                  <a:schemeClr val="tx1"/>
                </a:solidFill>
              </a:rPr>
              <a:t>Cyber Security </a:t>
            </a:r>
            <a:r>
              <a:rPr lang="en-US" dirty="0" smtClean="0">
                <a:solidFill>
                  <a:schemeClr val="tx1"/>
                </a:solidFill>
              </a:rPr>
              <a:t>Center)</a:t>
            </a:r>
          </a:p>
          <a:p>
            <a:r>
              <a:rPr lang="en-US" dirty="0" smtClean="0">
                <a:solidFill>
                  <a:schemeClr val="tx1"/>
                </a:solidFill>
              </a:rPr>
              <a:t>Digital Reasoning has contacted us about using open-source NLP developments </a:t>
            </a:r>
            <a:endParaRPr lang="is-IS" dirty="0" smtClean="0">
              <a:solidFill>
                <a:schemeClr val="tx1"/>
              </a:solidFill>
            </a:endParaRPr>
          </a:p>
        </p:txBody>
      </p:sp>
      <p:sp>
        <p:nvSpPr>
          <p:cNvPr id="5" name="Title 4"/>
          <p:cNvSpPr>
            <a:spLocks noGrp="1"/>
          </p:cNvSpPr>
          <p:nvPr>
            <p:ph type="title"/>
          </p:nvPr>
        </p:nvSpPr>
        <p:spPr/>
        <p:txBody>
          <a:bodyPr/>
          <a:lstStyle/>
          <a:p>
            <a:r>
              <a:rPr lang="en-US" dirty="0" smtClean="0"/>
              <a:t>Transition Activities</a:t>
            </a:r>
            <a:endParaRPr lang="en-US" dirty="0"/>
          </a:p>
        </p:txBody>
      </p:sp>
      <p:sp>
        <p:nvSpPr>
          <p:cNvPr id="3" name="Slide Number Placeholder 2"/>
          <p:cNvSpPr>
            <a:spLocks noGrp="1"/>
          </p:cNvSpPr>
          <p:nvPr>
            <p:ph type="sldNum" sz="quarter" idx="12"/>
          </p:nvPr>
        </p:nvSpPr>
        <p:spPr/>
        <p:txBody>
          <a:bodyPr/>
          <a:lstStyle/>
          <a:p>
            <a:fld id="{27A816F8-0088-644E-BE74-38BEAB893A5F}" type="slidenum">
              <a:rPr lang="en-US" smtClean="0"/>
              <a:t>40</a:t>
            </a:fld>
            <a:endParaRPr lang="en-US"/>
          </a:p>
        </p:txBody>
      </p:sp>
      <p:sp>
        <p:nvSpPr>
          <p:cNvPr id="2" name="TextBox 1"/>
          <p:cNvSpPr txBox="1"/>
          <p:nvPr/>
        </p:nvSpPr>
        <p:spPr>
          <a:xfrm>
            <a:off x="1642069" y="5959420"/>
            <a:ext cx="6088462" cy="523220"/>
          </a:xfrm>
          <a:prstGeom prst="rect">
            <a:avLst/>
          </a:prstGeom>
          <a:noFill/>
        </p:spPr>
        <p:txBody>
          <a:bodyPr wrap="none" rtlCol="0">
            <a:spAutoFit/>
          </a:bodyPr>
          <a:lstStyle/>
          <a:p>
            <a:pPr algn="ctr"/>
            <a:r>
              <a:rPr lang="is-IS" sz="2800" b="1">
                <a:latin typeface="Arial" charset="0"/>
                <a:ea typeface="Arial" charset="0"/>
                <a:cs typeface="Arial" charset="0"/>
              </a:rPr>
              <a:t>We are looking for </a:t>
            </a:r>
            <a:r>
              <a:rPr lang="is-IS" sz="2800" b="1" smtClean="0">
                <a:latin typeface="Arial" charset="0"/>
                <a:ea typeface="Arial" charset="0"/>
                <a:cs typeface="Arial" charset="0"/>
              </a:rPr>
              <a:t>other pilot sites</a:t>
            </a:r>
            <a:endParaRPr lang="is-IS" sz="2800" b="1">
              <a:latin typeface="Arial" charset="0"/>
              <a:ea typeface="Arial" charset="0"/>
              <a:cs typeface="Arial" charset="0"/>
            </a:endParaRPr>
          </a:p>
        </p:txBody>
      </p:sp>
    </p:spTree>
    <p:extLst>
      <p:ext uri="{BB962C8B-B14F-4D97-AF65-F5344CB8AC3E}">
        <p14:creationId xmlns:p14="http://schemas.microsoft.com/office/powerpoint/2010/main" val="1870576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2619798"/>
            <a:ext cx="8115300" cy="3506365"/>
          </a:xfrm>
        </p:spPr>
        <p:txBody>
          <a:bodyPr>
            <a:normAutofit lnSpcReduction="10000"/>
          </a:bodyPr>
          <a:lstStyle/>
          <a:p>
            <a:r>
              <a:rPr lang="en-US" dirty="0" smtClean="0"/>
              <a:t>Less time searching for data </a:t>
            </a:r>
            <a:r>
              <a:rPr lang="en-US" dirty="0" smtClean="0">
                <a:sym typeface="Wingdings"/>
              </a:rPr>
              <a:t> m</a:t>
            </a:r>
            <a:r>
              <a:rPr lang="en-US" dirty="0" smtClean="0"/>
              <a:t>ore time doing analysis</a:t>
            </a:r>
          </a:p>
          <a:p>
            <a:r>
              <a:rPr lang="en-US" dirty="0" smtClean="0"/>
              <a:t>More context </a:t>
            </a:r>
            <a:r>
              <a:rPr lang="en-US" dirty="0" smtClean="0">
                <a:sym typeface="Wingdings"/>
              </a:rPr>
              <a:t> better analysis and decisions</a:t>
            </a:r>
          </a:p>
          <a:p>
            <a:r>
              <a:rPr lang="en-US" dirty="0" smtClean="0"/>
              <a:t>Analytics on knowledge graph can lead to new insights</a:t>
            </a:r>
          </a:p>
          <a:p>
            <a:r>
              <a:rPr lang="en-US" dirty="0" smtClean="0"/>
              <a:t>Other security systems can leverage the open API</a:t>
            </a:r>
          </a:p>
          <a:p>
            <a:r>
              <a:rPr lang="en-US" dirty="0" smtClean="0"/>
              <a:t>Security community can leverage tools and data</a:t>
            </a:r>
            <a:endParaRPr lang="en-US" dirty="0"/>
          </a:p>
        </p:txBody>
      </p:sp>
      <p:sp>
        <p:nvSpPr>
          <p:cNvPr id="2" name="Title 1"/>
          <p:cNvSpPr>
            <a:spLocks noGrp="1"/>
          </p:cNvSpPr>
          <p:nvPr>
            <p:ph type="title"/>
          </p:nvPr>
        </p:nvSpPr>
        <p:spPr/>
        <p:txBody>
          <a:bodyPr/>
          <a:lstStyle/>
          <a:p>
            <a:r>
              <a:rPr lang="en-US" dirty="0" smtClean="0"/>
              <a:t>Benefits</a:t>
            </a:r>
            <a:endParaRPr lang="en-US" dirty="0"/>
          </a:p>
        </p:txBody>
      </p:sp>
      <p:sp>
        <p:nvSpPr>
          <p:cNvPr id="7" name="Content Placeholder 2"/>
          <p:cNvSpPr txBox="1">
            <a:spLocks/>
          </p:cNvSpPr>
          <p:nvPr/>
        </p:nvSpPr>
        <p:spPr>
          <a:xfrm>
            <a:off x="457199" y="1502235"/>
            <a:ext cx="8229600" cy="11175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dirty="0" smtClean="0"/>
              <a:t>Analysts have accurate, relevant, and timely contextual information readily available</a:t>
            </a:r>
            <a:endParaRPr lang="en-US" sz="3200" dirty="0"/>
          </a:p>
        </p:txBody>
      </p:sp>
      <p:sp>
        <p:nvSpPr>
          <p:cNvPr id="5" name="Slide Number Placeholder 4"/>
          <p:cNvSpPr>
            <a:spLocks noGrp="1"/>
          </p:cNvSpPr>
          <p:nvPr>
            <p:ph type="sldNum" sz="quarter" idx="12"/>
          </p:nvPr>
        </p:nvSpPr>
        <p:spPr/>
        <p:txBody>
          <a:bodyPr/>
          <a:lstStyle/>
          <a:p>
            <a:fld id="{27A816F8-0088-644E-BE74-38BEAB893A5F}" type="slidenum">
              <a:rPr lang="en-US" smtClean="0"/>
              <a:t>41</a:t>
            </a:fld>
            <a:endParaRPr lang="en-US"/>
          </a:p>
        </p:txBody>
      </p:sp>
    </p:spTree>
    <p:extLst>
      <p:ext uri="{BB962C8B-B14F-4D97-AF65-F5344CB8AC3E}">
        <p14:creationId xmlns:p14="http://schemas.microsoft.com/office/powerpoint/2010/main" val="815592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Contact Information</a:t>
            </a:r>
            <a:endParaRPr lang="en-US" dirty="0"/>
          </a:p>
        </p:txBody>
      </p:sp>
      <p:sp>
        <p:nvSpPr>
          <p:cNvPr id="6" name="TextBox 5"/>
          <p:cNvSpPr txBox="1"/>
          <p:nvPr/>
        </p:nvSpPr>
        <p:spPr>
          <a:xfrm>
            <a:off x="1925781" y="1856775"/>
            <a:ext cx="4268189" cy="3170099"/>
          </a:xfrm>
          <a:prstGeom prst="rect">
            <a:avLst/>
          </a:prstGeom>
          <a:noFill/>
        </p:spPr>
        <p:txBody>
          <a:bodyPr wrap="square" rtlCol="0">
            <a:spAutoFit/>
          </a:bodyPr>
          <a:lstStyle/>
          <a:p>
            <a:r>
              <a:rPr lang="en-US" sz="2000" b="1" dirty="0" smtClean="0">
                <a:solidFill>
                  <a:schemeClr val="tx1">
                    <a:lumMod val="85000"/>
                    <a:lumOff val="15000"/>
                  </a:schemeClr>
                </a:solidFill>
                <a:latin typeface="Arial" panose="020B0604020202020204" pitchFamily="34" charset="0"/>
                <a:cs typeface="Arial" panose="020B0604020202020204" pitchFamily="34" charset="0"/>
              </a:rPr>
              <a:t>Robert A. Bridges</a:t>
            </a:r>
          </a:p>
          <a:p>
            <a:r>
              <a:rPr lang="en-US" sz="2000" dirty="0" err="1" smtClean="0">
                <a:solidFill>
                  <a:schemeClr val="tx1">
                    <a:lumMod val="85000"/>
                    <a:lumOff val="15000"/>
                  </a:schemeClr>
                </a:solidFill>
                <a:latin typeface="Arial" panose="020B0604020202020204" pitchFamily="34" charset="0"/>
                <a:cs typeface="Arial" panose="020B0604020202020204" pitchFamily="34" charset="0"/>
              </a:rPr>
              <a:t>bridgesra@ornl.gov</a:t>
            </a:r>
            <a:endParaRPr lang="en-US" sz="2000" dirty="0" smtClean="0">
              <a:solidFill>
                <a:schemeClr val="tx1">
                  <a:lumMod val="85000"/>
                  <a:lumOff val="15000"/>
                </a:schemeClr>
              </a:solidFill>
              <a:latin typeface="Arial" panose="020B0604020202020204" pitchFamily="34" charset="0"/>
              <a:cs typeface="Arial" panose="020B0604020202020204" pitchFamily="34" charset="0"/>
            </a:endParaRPr>
          </a:p>
          <a:p>
            <a:endParaRPr lang="en-US" sz="2000" b="1" dirty="0" smtClean="0">
              <a:solidFill>
                <a:schemeClr val="tx1">
                  <a:lumMod val="85000"/>
                  <a:lumOff val="15000"/>
                </a:schemeClr>
              </a:solidFill>
              <a:latin typeface="Arial" panose="020B0604020202020204" pitchFamily="34" charset="0"/>
              <a:cs typeface="Arial" panose="020B0604020202020204" pitchFamily="34" charset="0"/>
            </a:endParaRPr>
          </a:p>
          <a:p>
            <a:r>
              <a:rPr lang="en-US" sz="2000" b="1" dirty="0" smtClean="0">
                <a:solidFill>
                  <a:schemeClr val="tx1">
                    <a:lumMod val="85000"/>
                    <a:lumOff val="15000"/>
                  </a:schemeClr>
                </a:solidFill>
                <a:latin typeface="Arial" panose="020B0604020202020204" pitchFamily="34" charset="0"/>
                <a:cs typeface="Arial" panose="020B0604020202020204" pitchFamily="34" charset="0"/>
              </a:rPr>
              <a:t>Michael D. </a:t>
            </a:r>
            <a:r>
              <a:rPr lang="en-US" sz="2000" b="1" dirty="0" err="1" smtClean="0">
                <a:solidFill>
                  <a:schemeClr val="tx1">
                    <a:lumMod val="85000"/>
                    <a:lumOff val="15000"/>
                  </a:schemeClr>
                </a:solidFill>
                <a:latin typeface="Arial" panose="020B0604020202020204" pitchFamily="34" charset="0"/>
                <a:cs typeface="Arial" panose="020B0604020202020204" pitchFamily="34" charset="0"/>
              </a:rPr>
              <a:t>Iannacone</a:t>
            </a:r>
            <a:r>
              <a:rPr lang="en-US" sz="2000" b="1" dirty="0" smtClean="0">
                <a:solidFill>
                  <a:schemeClr val="tx1">
                    <a:lumMod val="85000"/>
                    <a:lumOff val="15000"/>
                  </a:schemeClr>
                </a:solidFill>
                <a:latin typeface="Arial" panose="020B0604020202020204" pitchFamily="34" charset="0"/>
                <a:cs typeface="Arial" panose="020B0604020202020204" pitchFamily="34" charset="0"/>
              </a:rPr>
              <a:t> </a:t>
            </a:r>
          </a:p>
          <a:p>
            <a:r>
              <a:rPr lang="en-US" sz="2000" dirty="0" err="1" smtClean="0">
                <a:solidFill>
                  <a:schemeClr val="tx1">
                    <a:lumMod val="85000"/>
                    <a:lumOff val="15000"/>
                  </a:schemeClr>
                </a:solidFill>
                <a:latin typeface="Arial" panose="020B0604020202020204" pitchFamily="34" charset="0"/>
                <a:cs typeface="Arial" panose="020B0604020202020204" pitchFamily="34" charset="0"/>
              </a:rPr>
              <a:t>iannaconemd@ornl.gov</a:t>
            </a:r>
            <a:endParaRPr lang="en-US" sz="2000" dirty="0">
              <a:solidFill>
                <a:schemeClr val="tx1">
                  <a:lumMod val="85000"/>
                  <a:lumOff val="15000"/>
                </a:schemeClr>
              </a:solidFill>
              <a:latin typeface="Arial" panose="020B0604020202020204" pitchFamily="34" charset="0"/>
              <a:cs typeface="Arial" panose="020B0604020202020204" pitchFamily="34" charset="0"/>
            </a:endParaRPr>
          </a:p>
          <a:p>
            <a:endParaRPr lang="en-US" sz="2000" b="1" dirty="0">
              <a:solidFill>
                <a:schemeClr val="tx1">
                  <a:lumMod val="85000"/>
                  <a:lumOff val="15000"/>
                </a:schemeClr>
              </a:solidFill>
              <a:latin typeface="Arial" panose="020B0604020202020204" pitchFamily="34" charset="0"/>
              <a:cs typeface="Arial" panose="020B0604020202020204" pitchFamily="34" charset="0"/>
            </a:endParaRPr>
          </a:p>
          <a:p>
            <a:r>
              <a:rPr lang="en-US" sz="2000" b="1" dirty="0" smtClean="0">
                <a:solidFill>
                  <a:schemeClr val="tx1">
                    <a:lumMod val="85000"/>
                    <a:lumOff val="15000"/>
                  </a:schemeClr>
                </a:solidFill>
                <a:latin typeface="Arial" panose="020B0604020202020204" pitchFamily="34" charset="0"/>
                <a:cs typeface="Arial" panose="020B0604020202020204" pitchFamily="34" charset="0"/>
              </a:rPr>
              <a:t>PI: John Goodall</a:t>
            </a:r>
          </a:p>
          <a:p>
            <a:r>
              <a:rPr lang="en-US" sz="2000" dirty="0" err="1" smtClean="0">
                <a:solidFill>
                  <a:schemeClr val="tx1">
                    <a:lumMod val="85000"/>
                    <a:lumOff val="15000"/>
                  </a:schemeClr>
                </a:solidFill>
                <a:latin typeface="Arial" panose="020B0604020202020204" pitchFamily="34" charset="0"/>
                <a:cs typeface="Arial" panose="020B0604020202020204" pitchFamily="34" charset="0"/>
              </a:rPr>
              <a:t>jgoodall@ornl.gov</a:t>
            </a:r>
            <a:endParaRPr lang="en-US" sz="2000" dirty="0" smtClean="0">
              <a:solidFill>
                <a:schemeClr val="tx1">
                  <a:lumMod val="85000"/>
                  <a:lumOff val="15000"/>
                </a:schemeClr>
              </a:solidFill>
              <a:latin typeface="Arial" panose="020B0604020202020204" pitchFamily="34" charset="0"/>
              <a:cs typeface="Arial" panose="020B0604020202020204" pitchFamily="34" charset="0"/>
            </a:endParaRPr>
          </a:p>
          <a:p>
            <a:r>
              <a:rPr lang="en-US" sz="2000" dirty="0" smtClean="0">
                <a:solidFill>
                  <a:schemeClr val="tx1">
                    <a:lumMod val="85000"/>
                    <a:lumOff val="15000"/>
                  </a:schemeClr>
                </a:solidFill>
                <a:latin typeface="Arial" panose="020B0604020202020204" pitchFamily="34" charset="0"/>
                <a:cs typeface="Arial" panose="020B0604020202020204" pitchFamily="34" charset="0"/>
              </a:rPr>
              <a:t>865-446-0611</a:t>
            </a:r>
          </a:p>
          <a:p>
            <a:r>
              <a:rPr lang="en-US" sz="2000" dirty="0" smtClean="0">
                <a:solidFill>
                  <a:schemeClr val="tx1">
                    <a:lumMod val="85000"/>
                    <a:lumOff val="15000"/>
                  </a:schemeClr>
                </a:solidFill>
                <a:latin typeface="Arial" panose="020B0604020202020204" pitchFamily="34" charset="0"/>
                <a:cs typeface="Arial" panose="020B0604020202020204" pitchFamily="34" charset="0"/>
              </a:rPr>
              <a:t>@</a:t>
            </a:r>
            <a:r>
              <a:rPr lang="en-US" sz="2000" dirty="0" err="1" smtClean="0">
                <a:solidFill>
                  <a:schemeClr val="tx1">
                    <a:lumMod val="85000"/>
                    <a:lumOff val="15000"/>
                  </a:schemeClr>
                </a:solidFill>
                <a:latin typeface="Arial" panose="020B0604020202020204" pitchFamily="34" charset="0"/>
                <a:cs typeface="Arial" panose="020B0604020202020204" pitchFamily="34" charset="0"/>
              </a:rPr>
              <a:t>johnrgoodall</a:t>
            </a:r>
            <a:endParaRPr lang="en-US" sz="2000" dirty="0" smtClean="0">
              <a:solidFill>
                <a:schemeClr val="tx1">
                  <a:lumMod val="85000"/>
                  <a:lumOff val="1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7509" y="1856775"/>
            <a:ext cx="2348346" cy="1176782"/>
          </a:xfrm>
          <a:prstGeom prst="rect">
            <a:avLst/>
          </a:prstGeom>
        </p:spPr>
      </p:pic>
      <p:sp>
        <p:nvSpPr>
          <p:cNvPr id="5" name="Slide Number Placeholder 4"/>
          <p:cNvSpPr>
            <a:spLocks noGrp="1"/>
          </p:cNvSpPr>
          <p:nvPr>
            <p:ph type="sldNum" sz="quarter" idx="12"/>
          </p:nvPr>
        </p:nvSpPr>
        <p:spPr/>
        <p:txBody>
          <a:bodyPr/>
          <a:lstStyle/>
          <a:p>
            <a:fld id="{27A816F8-0088-644E-BE74-38BEAB893A5F}" type="slidenum">
              <a:rPr lang="en-US" smtClean="0"/>
              <a:t>42</a:t>
            </a:fld>
            <a:endParaRPr lang="en-US"/>
          </a:p>
        </p:txBody>
      </p:sp>
      <p:sp>
        <p:nvSpPr>
          <p:cNvPr id="8" name="TextBox 7"/>
          <p:cNvSpPr txBox="1"/>
          <p:nvPr/>
        </p:nvSpPr>
        <p:spPr>
          <a:xfrm>
            <a:off x="1259651" y="5459555"/>
            <a:ext cx="6624698" cy="584775"/>
          </a:xfrm>
          <a:prstGeom prst="rect">
            <a:avLst/>
          </a:prstGeom>
          <a:noFill/>
        </p:spPr>
        <p:txBody>
          <a:bodyPr wrap="square" rtlCol="0">
            <a:spAutoFit/>
          </a:bodyPr>
          <a:lstStyle/>
          <a:p>
            <a:pPr algn="ctr"/>
            <a:r>
              <a:rPr lang="en-US" sz="3200" dirty="0">
                <a:solidFill>
                  <a:schemeClr val="tx2">
                    <a:lumMod val="60000"/>
                    <a:lumOff val="40000"/>
                  </a:schemeClr>
                </a:solidFill>
                <a:latin typeface="Courier" charset="0"/>
                <a:ea typeface="Courier" charset="0"/>
                <a:cs typeface="Courier" charset="0"/>
              </a:rPr>
              <a:t>https://</a:t>
            </a:r>
            <a:r>
              <a:rPr lang="en-US" sz="3200" dirty="0" err="1">
                <a:solidFill>
                  <a:schemeClr val="tx2">
                    <a:lumMod val="60000"/>
                    <a:lumOff val="40000"/>
                  </a:schemeClr>
                </a:solidFill>
                <a:latin typeface="Courier" charset="0"/>
                <a:ea typeface="Courier" charset="0"/>
                <a:cs typeface="Courier" charset="0"/>
              </a:rPr>
              <a:t>stucco.github.io</a:t>
            </a:r>
            <a:r>
              <a:rPr lang="en-US" sz="3200" dirty="0">
                <a:solidFill>
                  <a:schemeClr val="tx2">
                    <a:lumMod val="60000"/>
                    <a:lumOff val="40000"/>
                  </a:schemeClr>
                </a:solidFill>
                <a:latin typeface="Courier" charset="0"/>
                <a:ea typeface="Courier" charset="0"/>
                <a:cs typeface="Courier" charset="0"/>
              </a:rPr>
              <a:t>/</a:t>
            </a:r>
            <a:endParaRPr lang="en-US" sz="3200" b="1" dirty="0">
              <a:latin typeface="Courier" charset="0"/>
              <a:ea typeface="Courier" charset="0"/>
              <a:cs typeface="Courier" charset="0"/>
            </a:endParaRPr>
          </a:p>
        </p:txBody>
      </p:sp>
      <p:pic>
        <p:nvPicPr>
          <p:cNvPr id="9" name="Picture 8" descr="&quot;&quot;"/>
          <p:cNvPicPr>
            <a:picLocks noChangeAspect="1"/>
          </p:cNvPicPr>
          <p:nvPr/>
        </p:nvPicPr>
        <p:blipFill>
          <a:blip r:embed="rId3"/>
          <a:stretch>
            <a:fillRect/>
          </a:stretch>
        </p:blipFill>
        <p:spPr>
          <a:xfrm>
            <a:off x="703997" y="1856775"/>
            <a:ext cx="952500" cy="444500"/>
          </a:xfrm>
          <a:prstGeom prst="rect">
            <a:avLst/>
          </a:prstGeom>
        </p:spPr>
      </p:pic>
    </p:spTree>
    <p:extLst>
      <p:ext uri="{BB962C8B-B14F-4D97-AF65-F5344CB8AC3E}">
        <p14:creationId xmlns:p14="http://schemas.microsoft.com/office/powerpoint/2010/main" val="16796519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numCol="2">
            <a:normAutofit fontScale="92500" lnSpcReduction="20000"/>
          </a:bodyPr>
          <a:lstStyle/>
          <a:p>
            <a:r>
              <a:rPr lang="en-US" dirty="0"/>
              <a:t>Observables</a:t>
            </a:r>
          </a:p>
          <a:p>
            <a:pPr lvl="1"/>
            <a:r>
              <a:rPr lang="en-US" dirty="0"/>
              <a:t>Network flows (Argus)</a:t>
            </a:r>
          </a:p>
          <a:p>
            <a:pPr lvl="1"/>
            <a:r>
              <a:rPr lang="en-US" dirty="0"/>
              <a:t>Process </a:t>
            </a:r>
            <a:r>
              <a:rPr lang="en-US" dirty="0" smtClean="0">
                <a:sym typeface="Wingdings"/>
              </a:rPr>
              <a:t> </a:t>
            </a:r>
            <a:r>
              <a:rPr lang="en-US" dirty="0" smtClean="0"/>
              <a:t>Port </a:t>
            </a:r>
            <a:r>
              <a:rPr lang="en-US" dirty="0"/>
              <a:t>(Hone)</a:t>
            </a:r>
          </a:p>
          <a:p>
            <a:pPr lvl="1"/>
            <a:r>
              <a:rPr lang="en-US" dirty="0"/>
              <a:t>User logins (</a:t>
            </a:r>
            <a:r>
              <a:rPr lang="en-US" dirty="0" err="1"/>
              <a:t>auth.log</a:t>
            </a:r>
            <a:r>
              <a:rPr lang="en-US" dirty="0"/>
              <a:t>)</a:t>
            </a:r>
          </a:p>
          <a:p>
            <a:pPr lvl="1"/>
            <a:r>
              <a:rPr lang="en-US" dirty="0"/>
              <a:t>Package list (deb)</a:t>
            </a:r>
          </a:p>
          <a:p>
            <a:pPr lvl="1"/>
            <a:r>
              <a:rPr lang="en-US" dirty="0" err="1"/>
              <a:t>GeoIP</a:t>
            </a:r>
            <a:r>
              <a:rPr lang="en-US" dirty="0"/>
              <a:t> (</a:t>
            </a:r>
            <a:r>
              <a:rPr lang="en-US" dirty="0" err="1"/>
              <a:t>Maxmind</a:t>
            </a:r>
            <a:r>
              <a:rPr lang="en-US" dirty="0"/>
              <a:t>)</a:t>
            </a:r>
          </a:p>
          <a:p>
            <a:pPr lvl="1"/>
            <a:r>
              <a:rPr lang="en-US" dirty="0"/>
              <a:t>AS mapping (CAIDA)</a:t>
            </a:r>
          </a:p>
          <a:p>
            <a:pPr lvl="1"/>
            <a:r>
              <a:rPr lang="en-US" dirty="0"/>
              <a:t>Software (CPE</a:t>
            </a:r>
            <a:r>
              <a:rPr lang="en-US" dirty="0" smtClean="0"/>
              <a:t>)</a:t>
            </a:r>
            <a:endParaRPr lang="en-US" dirty="0"/>
          </a:p>
          <a:p>
            <a:r>
              <a:rPr lang="en-US" dirty="0"/>
              <a:t>Exploit targets</a:t>
            </a:r>
          </a:p>
          <a:p>
            <a:pPr lvl="1"/>
            <a:r>
              <a:rPr lang="en-US" dirty="0"/>
              <a:t>Vulnerabilities (NVD, </a:t>
            </a:r>
            <a:r>
              <a:rPr lang="en-US" dirty="0" err="1"/>
              <a:t>Bugtraq</a:t>
            </a:r>
            <a:r>
              <a:rPr lang="en-US" dirty="0"/>
              <a:t>, </a:t>
            </a:r>
            <a:r>
              <a:rPr lang="en-US" dirty="0" err="1"/>
              <a:t>Metasploit</a:t>
            </a:r>
            <a:r>
              <a:rPr lang="en-US" dirty="0"/>
              <a:t>)</a:t>
            </a:r>
          </a:p>
          <a:p>
            <a:endParaRPr lang="en-US" dirty="0" smtClean="0"/>
          </a:p>
          <a:p>
            <a:r>
              <a:rPr lang="en-US" dirty="0" smtClean="0"/>
              <a:t>Tactics, Techniques, Procedures (TTPs)</a:t>
            </a:r>
          </a:p>
          <a:p>
            <a:pPr lvl="1"/>
            <a:r>
              <a:rPr lang="en-US" dirty="0" smtClean="0"/>
              <a:t>Exploits (</a:t>
            </a:r>
            <a:r>
              <a:rPr lang="en-US" dirty="0" err="1" smtClean="0"/>
              <a:t>Metasploit</a:t>
            </a:r>
            <a:r>
              <a:rPr lang="en-US" dirty="0" smtClean="0"/>
              <a:t>)</a:t>
            </a:r>
          </a:p>
          <a:p>
            <a:pPr lvl="1"/>
            <a:r>
              <a:rPr lang="en-US" dirty="0" smtClean="0"/>
              <a:t>Malware </a:t>
            </a:r>
            <a:r>
              <a:rPr lang="en-US" dirty="0"/>
              <a:t>(F-Secure, Emerging Threats, 1d4, Zeus Tracker)</a:t>
            </a:r>
          </a:p>
          <a:p>
            <a:pPr lvl="1"/>
            <a:r>
              <a:rPr lang="en-US" dirty="0"/>
              <a:t>Virus (</a:t>
            </a:r>
            <a:r>
              <a:rPr lang="en-US" dirty="0" err="1"/>
              <a:t>CleanMX</a:t>
            </a:r>
            <a:r>
              <a:rPr lang="en-US" dirty="0"/>
              <a:t>, Sophos)</a:t>
            </a:r>
          </a:p>
          <a:p>
            <a:r>
              <a:rPr lang="en-US" dirty="0"/>
              <a:t>Indicators</a:t>
            </a:r>
          </a:p>
          <a:p>
            <a:pPr lvl="1"/>
            <a:r>
              <a:rPr lang="en-US" dirty="0"/>
              <a:t>Attacker IPs (Malware domain list, Sophos)</a:t>
            </a:r>
          </a:p>
          <a:p>
            <a:r>
              <a:rPr lang="en-US" dirty="0"/>
              <a:t>Course of Action</a:t>
            </a:r>
          </a:p>
          <a:p>
            <a:pPr lvl="1"/>
            <a:r>
              <a:rPr lang="en-US" dirty="0"/>
              <a:t>Remediation (</a:t>
            </a:r>
            <a:r>
              <a:rPr lang="en-US" dirty="0" err="1"/>
              <a:t>Bugtraq</a:t>
            </a:r>
            <a:r>
              <a:rPr lang="en-US" dirty="0" smtClean="0"/>
              <a:t>)</a:t>
            </a:r>
            <a:endParaRPr lang="en-US" dirty="0"/>
          </a:p>
        </p:txBody>
      </p:sp>
      <p:sp>
        <p:nvSpPr>
          <p:cNvPr id="2" name="Title 1"/>
          <p:cNvSpPr>
            <a:spLocks noGrp="1"/>
          </p:cNvSpPr>
          <p:nvPr>
            <p:ph type="title"/>
          </p:nvPr>
        </p:nvSpPr>
        <p:spPr/>
        <p:txBody>
          <a:bodyPr/>
          <a:lstStyle/>
          <a:p>
            <a:r>
              <a:rPr lang="en-US" smtClean="0"/>
              <a:t>Sample of Data Sources</a:t>
            </a:r>
            <a:endParaRPr lang="en-US" dirty="0"/>
          </a:p>
        </p:txBody>
      </p:sp>
      <p:sp>
        <p:nvSpPr>
          <p:cNvPr id="5" name="Slide Number Placeholder 4"/>
          <p:cNvSpPr>
            <a:spLocks noGrp="1"/>
          </p:cNvSpPr>
          <p:nvPr>
            <p:ph type="sldNum" sz="quarter" idx="12"/>
          </p:nvPr>
        </p:nvSpPr>
        <p:spPr/>
        <p:txBody>
          <a:bodyPr/>
          <a:lstStyle/>
          <a:p>
            <a:fld id="{4B6D4E0D-08D0-2444-94EB-8D1FA7E83E0F}" type="slidenum">
              <a:rPr lang="en-US" smtClean="0"/>
              <a:pPr/>
              <a:t>5</a:t>
            </a:fld>
            <a:endParaRPr lang="en-US"/>
          </a:p>
        </p:txBody>
      </p:sp>
    </p:spTree>
    <p:extLst>
      <p:ext uri="{BB962C8B-B14F-4D97-AF65-F5344CB8AC3E}">
        <p14:creationId xmlns:p14="http://schemas.microsoft.com/office/powerpoint/2010/main" val="1537128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Architecture Overview</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6</a:t>
            </a:fld>
            <a:endParaRPr lang="en-US"/>
          </a:p>
        </p:txBody>
      </p:sp>
      <p:pic>
        <p:nvPicPr>
          <p:cNvPr id="5" name="Picture 4"/>
          <p:cNvPicPr/>
          <p:nvPr/>
        </p:nvPicPr>
        <p:blipFill>
          <a:blip r:embed="rId2"/>
          <a:stretch>
            <a:fillRect/>
          </a:stretch>
        </p:blipFill>
        <p:spPr>
          <a:xfrm>
            <a:off x="571680" y="1934280"/>
            <a:ext cx="8206560" cy="4009320"/>
          </a:xfrm>
          <a:prstGeom prst="rect">
            <a:avLst/>
          </a:prstGeom>
          <a:ln>
            <a:noFill/>
          </a:ln>
        </p:spPr>
      </p:pic>
    </p:spTree>
    <p:extLst>
      <p:ext uri="{BB962C8B-B14F-4D97-AF65-F5344CB8AC3E}">
        <p14:creationId xmlns:p14="http://schemas.microsoft.com/office/powerpoint/2010/main" val="2910190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Structured Data (small messages)</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7</a:t>
            </a:fld>
            <a:endParaRPr lang="en-US"/>
          </a:p>
        </p:txBody>
      </p:sp>
      <p:pic>
        <p:nvPicPr>
          <p:cNvPr id="5" name="Picture 4"/>
          <p:cNvPicPr/>
          <p:nvPr/>
        </p:nvPicPr>
        <p:blipFill>
          <a:blip r:embed="rId2"/>
          <a:stretch>
            <a:fillRect/>
          </a:stretch>
        </p:blipFill>
        <p:spPr>
          <a:xfrm>
            <a:off x="571680" y="1934280"/>
            <a:ext cx="8206560" cy="4009320"/>
          </a:xfrm>
          <a:prstGeom prst="rect">
            <a:avLst/>
          </a:prstGeom>
          <a:ln>
            <a:noFill/>
          </a:ln>
        </p:spPr>
      </p:pic>
      <p:sp>
        <p:nvSpPr>
          <p:cNvPr id="6" name="CustomShape 3"/>
          <p:cNvSpPr/>
          <p:nvPr/>
        </p:nvSpPr>
        <p:spPr>
          <a:xfrm>
            <a:off x="571680" y="2468880"/>
            <a:ext cx="891360" cy="731520"/>
          </a:xfrm>
          <a:prstGeom prst="roundRect">
            <a:avLst>
              <a:gd name="adj" fmla="val 3600"/>
            </a:avLst>
          </a:prstGeom>
          <a:solidFill>
            <a:srgbClr val="E6E64C">
              <a:alpha val="25000"/>
            </a:srgbClr>
          </a:solidFill>
          <a:ln>
            <a:solidFill>
              <a:srgbClr val="3465A4"/>
            </a:solidFill>
          </a:ln>
        </p:spPr>
      </p:sp>
      <p:sp>
        <p:nvSpPr>
          <p:cNvPr id="7" name="CustomShape 4"/>
          <p:cNvSpPr/>
          <p:nvPr/>
        </p:nvSpPr>
        <p:spPr>
          <a:xfrm>
            <a:off x="1645920" y="2834640"/>
            <a:ext cx="914400" cy="822960"/>
          </a:xfrm>
          <a:prstGeom prst="roundRect">
            <a:avLst>
              <a:gd name="adj" fmla="val 3600"/>
            </a:avLst>
          </a:prstGeom>
          <a:solidFill>
            <a:srgbClr val="E6E64C">
              <a:alpha val="25000"/>
            </a:srgbClr>
          </a:solidFill>
          <a:ln>
            <a:solidFill>
              <a:srgbClr val="3465A4"/>
            </a:solidFill>
          </a:ln>
        </p:spPr>
      </p:sp>
      <p:sp>
        <p:nvSpPr>
          <p:cNvPr id="8" name="CustomShape 5"/>
          <p:cNvSpPr/>
          <p:nvPr/>
        </p:nvSpPr>
        <p:spPr>
          <a:xfrm>
            <a:off x="2834640" y="2377440"/>
            <a:ext cx="1005840" cy="822960"/>
          </a:xfrm>
          <a:prstGeom prst="roundRect">
            <a:avLst>
              <a:gd name="adj" fmla="val 3600"/>
            </a:avLst>
          </a:prstGeom>
          <a:solidFill>
            <a:srgbClr val="E6E64C">
              <a:alpha val="25000"/>
            </a:srgbClr>
          </a:solidFill>
          <a:ln>
            <a:solidFill>
              <a:srgbClr val="3465A4"/>
            </a:solidFill>
          </a:ln>
        </p:spPr>
      </p:sp>
      <p:sp>
        <p:nvSpPr>
          <p:cNvPr id="9" name="CustomShape 6"/>
          <p:cNvSpPr/>
          <p:nvPr/>
        </p:nvSpPr>
        <p:spPr>
          <a:xfrm>
            <a:off x="5303520" y="3291840"/>
            <a:ext cx="1005840" cy="822960"/>
          </a:xfrm>
          <a:prstGeom prst="roundRect">
            <a:avLst>
              <a:gd name="adj" fmla="val 3600"/>
            </a:avLst>
          </a:prstGeom>
          <a:solidFill>
            <a:srgbClr val="E6E64C">
              <a:alpha val="25000"/>
            </a:srgbClr>
          </a:solidFill>
          <a:ln>
            <a:solidFill>
              <a:srgbClr val="3465A4"/>
            </a:solidFill>
          </a:ln>
        </p:spPr>
      </p:sp>
      <p:sp>
        <p:nvSpPr>
          <p:cNvPr id="10" name="CustomShape 7"/>
          <p:cNvSpPr/>
          <p:nvPr/>
        </p:nvSpPr>
        <p:spPr>
          <a:xfrm>
            <a:off x="6583680" y="3291840"/>
            <a:ext cx="914400" cy="822960"/>
          </a:xfrm>
          <a:prstGeom prst="roundRect">
            <a:avLst>
              <a:gd name="adj" fmla="val 3600"/>
            </a:avLst>
          </a:prstGeom>
          <a:solidFill>
            <a:srgbClr val="E6E64C">
              <a:alpha val="25000"/>
            </a:srgbClr>
          </a:solidFill>
          <a:ln>
            <a:solidFill>
              <a:srgbClr val="3465A4"/>
            </a:solidFill>
          </a:ln>
        </p:spPr>
      </p:sp>
      <p:sp>
        <p:nvSpPr>
          <p:cNvPr id="11" name="CustomShape 8"/>
          <p:cNvSpPr/>
          <p:nvPr/>
        </p:nvSpPr>
        <p:spPr>
          <a:xfrm>
            <a:off x="6583680" y="4389120"/>
            <a:ext cx="914400" cy="1554480"/>
          </a:xfrm>
          <a:prstGeom prst="roundRect">
            <a:avLst>
              <a:gd name="adj" fmla="val 3600"/>
            </a:avLst>
          </a:prstGeom>
          <a:solidFill>
            <a:srgbClr val="E6E64C">
              <a:alpha val="25000"/>
            </a:srgbClr>
          </a:solidFill>
          <a:ln>
            <a:solidFill>
              <a:srgbClr val="3465A4"/>
            </a:solidFill>
          </a:ln>
        </p:spPr>
      </p:sp>
    </p:spTree>
    <p:extLst>
      <p:ext uri="{BB962C8B-B14F-4D97-AF65-F5344CB8AC3E}">
        <p14:creationId xmlns:p14="http://schemas.microsoft.com/office/powerpoint/2010/main" val="2303184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Structured Data </a:t>
            </a:r>
            <a:r>
              <a:rPr lang="en-US" dirty="0" smtClean="0"/>
              <a:t>(large </a:t>
            </a:r>
            <a:r>
              <a:rPr lang="en-US" dirty="0"/>
              <a:t>messages)</a:t>
            </a:r>
          </a:p>
        </p:txBody>
      </p:sp>
      <p:sp>
        <p:nvSpPr>
          <p:cNvPr id="4" name="Slide Number Placeholder 3"/>
          <p:cNvSpPr>
            <a:spLocks noGrp="1"/>
          </p:cNvSpPr>
          <p:nvPr>
            <p:ph type="sldNum" sz="quarter" idx="12"/>
          </p:nvPr>
        </p:nvSpPr>
        <p:spPr/>
        <p:txBody>
          <a:bodyPr/>
          <a:lstStyle/>
          <a:p>
            <a:fld id="{27A816F8-0088-644E-BE74-38BEAB893A5F}" type="slidenum">
              <a:rPr lang="en-US" smtClean="0"/>
              <a:t>8</a:t>
            </a:fld>
            <a:endParaRPr lang="en-US"/>
          </a:p>
        </p:txBody>
      </p:sp>
      <p:pic>
        <p:nvPicPr>
          <p:cNvPr id="5" name="Picture 4"/>
          <p:cNvPicPr/>
          <p:nvPr/>
        </p:nvPicPr>
        <p:blipFill>
          <a:blip r:embed="rId2"/>
          <a:stretch>
            <a:fillRect/>
          </a:stretch>
        </p:blipFill>
        <p:spPr>
          <a:xfrm>
            <a:off x="571680" y="1934280"/>
            <a:ext cx="8206560" cy="4009320"/>
          </a:xfrm>
          <a:prstGeom prst="rect">
            <a:avLst/>
          </a:prstGeom>
          <a:ln>
            <a:noFill/>
          </a:ln>
        </p:spPr>
      </p:pic>
      <p:sp>
        <p:nvSpPr>
          <p:cNvPr id="6" name="CustomShape 3"/>
          <p:cNvSpPr/>
          <p:nvPr/>
        </p:nvSpPr>
        <p:spPr>
          <a:xfrm>
            <a:off x="1646280" y="2835000"/>
            <a:ext cx="914400" cy="822960"/>
          </a:xfrm>
          <a:prstGeom prst="roundRect">
            <a:avLst>
              <a:gd name="adj" fmla="val 3600"/>
            </a:avLst>
          </a:prstGeom>
          <a:solidFill>
            <a:srgbClr val="E6E64C">
              <a:alpha val="25000"/>
            </a:srgbClr>
          </a:solidFill>
          <a:ln>
            <a:solidFill>
              <a:srgbClr val="3465A4"/>
            </a:solidFill>
          </a:ln>
        </p:spPr>
      </p:sp>
      <p:sp>
        <p:nvSpPr>
          <p:cNvPr id="7" name="CustomShape 4"/>
          <p:cNvSpPr/>
          <p:nvPr/>
        </p:nvSpPr>
        <p:spPr>
          <a:xfrm>
            <a:off x="548640" y="3383280"/>
            <a:ext cx="914400" cy="731520"/>
          </a:xfrm>
          <a:prstGeom prst="roundRect">
            <a:avLst>
              <a:gd name="adj" fmla="val 3600"/>
            </a:avLst>
          </a:prstGeom>
          <a:solidFill>
            <a:srgbClr val="E6E64C">
              <a:alpha val="25000"/>
            </a:srgbClr>
          </a:solidFill>
          <a:ln>
            <a:solidFill>
              <a:srgbClr val="3465A4"/>
            </a:solidFill>
          </a:ln>
        </p:spPr>
      </p:sp>
      <p:sp>
        <p:nvSpPr>
          <p:cNvPr id="8" name="CustomShape 5"/>
          <p:cNvSpPr/>
          <p:nvPr/>
        </p:nvSpPr>
        <p:spPr>
          <a:xfrm>
            <a:off x="2834640" y="3291840"/>
            <a:ext cx="1005840" cy="1645920"/>
          </a:xfrm>
          <a:prstGeom prst="roundRect">
            <a:avLst>
              <a:gd name="adj" fmla="val 3600"/>
            </a:avLst>
          </a:prstGeom>
          <a:solidFill>
            <a:srgbClr val="E6E64C">
              <a:alpha val="25000"/>
            </a:srgbClr>
          </a:solidFill>
          <a:ln>
            <a:solidFill>
              <a:srgbClr val="3465A4"/>
            </a:solidFill>
          </a:ln>
        </p:spPr>
      </p:sp>
      <p:sp>
        <p:nvSpPr>
          <p:cNvPr id="9" name="CustomShape 6"/>
          <p:cNvSpPr/>
          <p:nvPr/>
        </p:nvSpPr>
        <p:spPr>
          <a:xfrm>
            <a:off x="2834640" y="2377440"/>
            <a:ext cx="1005840" cy="822960"/>
          </a:xfrm>
          <a:prstGeom prst="roundRect">
            <a:avLst>
              <a:gd name="adj" fmla="val 3600"/>
            </a:avLst>
          </a:prstGeom>
          <a:solidFill>
            <a:srgbClr val="E6E64C">
              <a:alpha val="25000"/>
            </a:srgbClr>
          </a:solidFill>
          <a:ln>
            <a:solidFill>
              <a:srgbClr val="3465A4"/>
            </a:solidFill>
          </a:ln>
        </p:spPr>
      </p:sp>
      <p:sp>
        <p:nvSpPr>
          <p:cNvPr id="10" name="CustomShape 7"/>
          <p:cNvSpPr/>
          <p:nvPr/>
        </p:nvSpPr>
        <p:spPr>
          <a:xfrm>
            <a:off x="5303520" y="3291840"/>
            <a:ext cx="1005840" cy="822960"/>
          </a:xfrm>
          <a:prstGeom prst="roundRect">
            <a:avLst>
              <a:gd name="adj" fmla="val 3600"/>
            </a:avLst>
          </a:prstGeom>
          <a:solidFill>
            <a:srgbClr val="E6E64C">
              <a:alpha val="25000"/>
            </a:srgbClr>
          </a:solidFill>
          <a:ln>
            <a:solidFill>
              <a:srgbClr val="3465A4"/>
            </a:solidFill>
          </a:ln>
        </p:spPr>
      </p:sp>
      <p:sp>
        <p:nvSpPr>
          <p:cNvPr id="11" name="CustomShape 8"/>
          <p:cNvSpPr/>
          <p:nvPr/>
        </p:nvSpPr>
        <p:spPr>
          <a:xfrm>
            <a:off x="6583680" y="3291840"/>
            <a:ext cx="914400" cy="822960"/>
          </a:xfrm>
          <a:prstGeom prst="roundRect">
            <a:avLst>
              <a:gd name="adj" fmla="val 3600"/>
            </a:avLst>
          </a:prstGeom>
          <a:solidFill>
            <a:srgbClr val="E6E64C">
              <a:alpha val="25000"/>
            </a:srgbClr>
          </a:solidFill>
          <a:ln>
            <a:solidFill>
              <a:srgbClr val="3465A4"/>
            </a:solidFill>
          </a:ln>
        </p:spPr>
      </p:sp>
      <p:sp>
        <p:nvSpPr>
          <p:cNvPr id="12" name="CustomShape 9"/>
          <p:cNvSpPr/>
          <p:nvPr/>
        </p:nvSpPr>
        <p:spPr>
          <a:xfrm>
            <a:off x="6583680" y="4389120"/>
            <a:ext cx="914400" cy="1554480"/>
          </a:xfrm>
          <a:prstGeom prst="roundRect">
            <a:avLst>
              <a:gd name="adj" fmla="val 3600"/>
            </a:avLst>
          </a:prstGeom>
          <a:solidFill>
            <a:srgbClr val="E6E64C">
              <a:alpha val="25000"/>
            </a:srgbClr>
          </a:solidFill>
          <a:ln>
            <a:solidFill>
              <a:srgbClr val="3465A4"/>
            </a:solidFill>
          </a:ln>
        </p:spPr>
      </p:sp>
    </p:spTree>
    <p:extLst>
      <p:ext uri="{BB962C8B-B14F-4D97-AF65-F5344CB8AC3E}">
        <p14:creationId xmlns:p14="http://schemas.microsoft.com/office/powerpoint/2010/main" val="3521425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Unstructured Data</a:t>
            </a:r>
            <a:endParaRPr lang="en-US" dirty="0"/>
          </a:p>
        </p:txBody>
      </p:sp>
      <p:sp>
        <p:nvSpPr>
          <p:cNvPr id="4" name="Slide Number Placeholder 3"/>
          <p:cNvSpPr>
            <a:spLocks noGrp="1"/>
          </p:cNvSpPr>
          <p:nvPr>
            <p:ph type="sldNum" sz="quarter" idx="12"/>
          </p:nvPr>
        </p:nvSpPr>
        <p:spPr/>
        <p:txBody>
          <a:bodyPr/>
          <a:lstStyle/>
          <a:p>
            <a:fld id="{27A816F8-0088-644E-BE74-38BEAB893A5F}" type="slidenum">
              <a:rPr lang="en-US" smtClean="0"/>
              <a:t>9</a:t>
            </a:fld>
            <a:endParaRPr lang="en-US"/>
          </a:p>
        </p:txBody>
      </p:sp>
      <p:pic>
        <p:nvPicPr>
          <p:cNvPr id="5" name="Picture 4"/>
          <p:cNvPicPr/>
          <p:nvPr/>
        </p:nvPicPr>
        <p:blipFill>
          <a:blip r:embed="rId2"/>
          <a:stretch>
            <a:fillRect/>
          </a:stretch>
        </p:blipFill>
        <p:spPr>
          <a:xfrm>
            <a:off x="571680" y="1934280"/>
            <a:ext cx="8206560" cy="4009320"/>
          </a:xfrm>
          <a:prstGeom prst="rect">
            <a:avLst/>
          </a:prstGeom>
          <a:ln>
            <a:noFill/>
          </a:ln>
        </p:spPr>
      </p:pic>
      <p:sp>
        <p:nvSpPr>
          <p:cNvPr id="6" name="CustomShape 3"/>
          <p:cNvSpPr/>
          <p:nvPr/>
        </p:nvSpPr>
        <p:spPr>
          <a:xfrm>
            <a:off x="1646280" y="2835000"/>
            <a:ext cx="914400" cy="822960"/>
          </a:xfrm>
          <a:prstGeom prst="roundRect">
            <a:avLst>
              <a:gd name="adj" fmla="val 3600"/>
            </a:avLst>
          </a:prstGeom>
          <a:solidFill>
            <a:srgbClr val="E6E64C">
              <a:alpha val="25000"/>
            </a:srgbClr>
          </a:solidFill>
          <a:ln>
            <a:solidFill>
              <a:srgbClr val="3465A4"/>
            </a:solidFill>
          </a:ln>
        </p:spPr>
      </p:sp>
      <p:sp>
        <p:nvSpPr>
          <p:cNvPr id="7" name="CustomShape 4"/>
          <p:cNvSpPr/>
          <p:nvPr/>
        </p:nvSpPr>
        <p:spPr>
          <a:xfrm>
            <a:off x="548640" y="3383280"/>
            <a:ext cx="914400" cy="731520"/>
          </a:xfrm>
          <a:prstGeom prst="roundRect">
            <a:avLst>
              <a:gd name="adj" fmla="val 3600"/>
            </a:avLst>
          </a:prstGeom>
          <a:solidFill>
            <a:srgbClr val="E6E64C">
              <a:alpha val="25000"/>
            </a:srgbClr>
          </a:solidFill>
          <a:ln>
            <a:solidFill>
              <a:srgbClr val="3465A4"/>
            </a:solidFill>
          </a:ln>
        </p:spPr>
      </p:sp>
      <p:sp>
        <p:nvSpPr>
          <p:cNvPr id="8" name="CustomShape 5"/>
          <p:cNvSpPr/>
          <p:nvPr/>
        </p:nvSpPr>
        <p:spPr>
          <a:xfrm>
            <a:off x="2834640" y="3291840"/>
            <a:ext cx="1005840" cy="1645920"/>
          </a:xfrm>
          <a:prstGeom prst="roundRect">
            <a:avLst>
              <a:gd name="adj" fmla="val 3600"/>
            </a:avLst>
          </a:prstGeom>
          <a:solidFill>
            <a:srgbClr val="E6E64C">
              <a:alpha val="25000"/>
            </a:srgbClr>
          </a:solidFill>
          <a:ln>
            <a:solidFill>
              <a:srgbClr val="3465A4"/>
            </a:solidFill>
          </a:ln>
        </p:spPr>
      </p:sp>
      <p:sp>
        <p:nvSpPr>
          <p:cNvPr id="9" name="CustomShape 6"/>
          <p:cNvSpPr/>
          <p:nvPr/>
        </p:nvSpPr>
        <p:spPr>
          <a:xfrm>
            <a:off x="2834640" y="2377440"/>
            <a:ext cx="1005840" cy="822960"/>
          </a:xfrm>
          <a:prstGeom prst="roundRect">
            <a:avLst>
              <a:gd name="adj" fmla="val 3600"/>
            </a:avLst>
          </a:prstGeom>
          <a:solidFill>
            <a:srgbClr val="E6E64C">
              <a:alpha val="25000"/>
            </a:srgbClr>
          </a:solidFill>
          <a:ln>
            <a:solidFill>
              <a:srgbClr val="3465A4"/>
            </a:solidFill>
          </a:ln>
        </p:spPr>
      </p:sp>
      <p:sp>
        <p:nvSpPr>
          <p:cNvPr id="10" name="CustomShape 7"/>
          <p:cNvSpPr/>
          <p:nvPr/>
        </p:nvSpPr>
        <p:spPr>
          <a:xfrm>
            <a:off x="5303520" y="3291840"/>
            <a:ext cx="1005840" cy="822960"/>
          </a:xfrm>
          <a:prstGeom prst="roundRect">
            <a:avLst>
              <a:gd name="adj" fmla="val 3600"/>
            </a:avLst>
          </a:prstGeom>
          <a:solidFill>
            <a:srgbClr val="E6E64C">
              <a:alpha val="25000"/>
            </a:srgbClr>
          </a:solidFill>
          <a:ln>
            <a:solidFill>
              <a:srgbClr val="3465A4"/>
            </a:solidFill>
          </a:ln>
        </p:spPr>
      </p:sp>
      <p:sp>
        <p:nvSpPr>
          <p:cNvPr id="11" name="CustomShape 8"/>
          <p:cNvSpPr/>
          <p:nvPr/>
        </p:nvSpPr>
        <p:spPr>
          <a:xfrm>
            <a:off x="6583680" y="3291840"/>
            <a:ext cx="914400" cy="822960"/>
          </a:xfrm>
          <a:prstGeom prst="roundRect">
            <a:avLst>
              <a:gd name="adj" fmla="val 3600"/>
            </a:avLst>
          </a:prstGeom>
          <a:solidFill>
            <a:srgbClr val="E6E64C">
              <a:alpha val="25000"/>
            </a:srgbClr>
          </a:solidFill>
          <a:ln>
            <a:solidFill>
              <a:srgbClr val="3465A4"/>
            </a:solidFill>
          </a:ln>
        </p:spPr>
      </p:sp>
      <p:sp>
        <p:nvSpPr>
          <p:cNvPr id="12" name="CustomShape 9"/>
          <p:cNvSpPr/>
          <p:nvPr/>
        </p:nvSpPr>
        <p:spPr>
          <a:xfrm>
            <a:off x="6583680" y="4389120"/>
            <a:ext cx="914400" cy="1554480"/>
          </a:xfrm>
          <a:prstGeom prst="roundRect">
            <a:avLst>
              <a:gd name="adj" fmla="val 3600"/>
            </a:avLst>
          </a:prstGeom>
          <a:solidFill>
            <a:srgbClr val="E6E64C">
              <a:alpha val="25000"/>
            </a:srgbClr>
          </a:solidFill>
          <a:ln>
            <a:solidFill>
              <a:srgbClr val="3465A4"/>
            </a:solidFill>
          </a:ln>
        </p:spPr>
      </p:sp>
      <p:sp>
        <p:nvSpPr>
          <p:cNvPr id="13" name="CustomShape 10"/>
          <p:cNvSpPr/>
          <p:nvPr/>
        </p:nvSpPr>
        <p:spPr>
          <a:xfrm>
            <a:off x="4114800" y="2377440"/>
            <a:ext cx="914400" cy="822960"/>
          </a:xfrm>
          <a:prstGeom prst="roundRect">
            <a:avLst>
              <a:gd name="adj" fmla="val 3600"/>
            </a:avLst>
          </a:prstGeom>
          <a:solidFill>
            <a:srgbClr val="E6E64C">
              <a:alpha val="25000"/>
            </a:srgbClr>
          </a:solidFill>
          <a:ln>
            <a:solidFill>
              <a:srgbClr val="3465A4"/>
            </a:solidFill>
          </a:ln>
        </p:spPr>
      </p:sp>
      <p:sp>
        <p:nvSpPr>
          <p:cNvPr id="14" name="CustomShape 11"/>
          <p:cNvSpPr/>
          <p:nvPr/>
        </p:nvSpPr>
        <p:spPr>
          <a:xfrm>
            <a:off x="5303520" y="2377440"/>
            <a:ext cx="1005840" cy="822960"/>
          </a:xfrm>
          <a:prstGeom prst="roundRect">
            <a:avLst>
              <a:gd name="adj" fmla="val 3600"/>
            </a:avLst>
          </a:prstGeom>
          <a:solidFill>
            <a:srgbClr val="E6E64C">
              <a:alpha val="25000"/>
            </a:srgbClr>
          </a:solidFill>
          <a:ln>
            <a:solidFill>
              <a:srgbClr val="3465A4"/>
            </a:solidFill>
          </a:ln>
        </p:spPr>
      </p:sp>
      <p:sp>
        <p:nvSpPr>
          <p:cNvPr id="15" name="CustomShape 12"/>
          <p:cNvSpPr/>
          <p:nvPr/>
        </p:nvSpPr>
        <p:spPr>
          <a:xfrm>
            <a:off x="4114800" y="4023360"/>
            <a:ext cx="914400" cy="731520"/>
          </a:xfrm>
          <a:prstGeom prst="roundRect">
            <a:avLst>
              <a:gd name="adj" fmla="val 3600"/>
            </a:avLst>
          </a:prstGeom>
          <a:solidFill>
            <a:srgbClr val="E6E64C">
              <a:alpha val="25000"/>
            </a:srgbClr>
          </a:solidFill>
          <a:ln>
            <a:solidFill>
              <a:srgbClr val="3465A4"/>
            </a:solidFill>
          </a:ln>
        </p:spPr>
      </p:sp>
    </p:spTree>
    <p:extLst>
      <p:ext uri="{BB962C8B-B14F-4D97-AF65-F5344CB8AC3E}">
        <p14:creationId xmlns:p14="http://schemas.microsoft.com/office/powerpoint/2010/main" val="3599950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3740</TotalTime>
  <Words>2882</Words>
  <Application>Microsoft Macintosh PowerPoint</Application>
  <PresentationFormat>On-screen Show (4:3)</PresentationFormat>
  <Paragraphs>577</Paragraphs>
  <Slides>42</Slides>
  <Notes>15</Notes>
  <HiddenSlides>22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42</vt:i4>
      </vt:variant>
    </vt:vector>
  </HeadingPairs>
  <TitlesOfParts>
    <vt:vector size="56" baseType="lpstr">
      <vt:lpstr>Arial Bold</vt:lpstr>
      <vt:lpstr>Arial Narrow</vt:lpstr>
      <vt:lpstr>Calibri</vt:lpstr>
      <vt:lpstr>Cambria</vt:lpstr>
      <vt:lpstr>Chalkduster</vt:lpstr>
      <vt:lpstr>Courier</vt:lpstr>
      <vt:lpstr>Courier New</vt:lpstr>
      <vt:lpstr>Franklin Gothic Book</vt:lpstr>
      <vt:lpstr>Menlo Regular</vt:lpstr>
      <vt:lpstr>ＭＳ 明朝</vt:lpstr>
      <vt:lpstr>Times New Roman</vt:lpstr>
      <vt:lpstr>Wingdings</vt:lpstr>
      <vt:lpstr>Arial</vt:lpstr>
      <vt:lpstr>Office Theme</vt:lpstr>
      <vt:lpstr>Stucco Collecting and Organizing Security Data for Contextual Understanding</vt:lpstr>
      <vt:lpstr>Team Profile</vt:lpstr>
      <vt:lpstr>Need</vt:lpstr>
      <vt:lpstr>Stucco Approach</vt:lpstr>
      <vt:lpstr>Sample of Data Sources</vt:lpstr>
      <vt:lpstr>Architecture Overview</vt:lpstr>
      <vt:lpstr>Structured Data (small messages)</vt:lpstr>
      <vt:lpstr>Structured Data (large messages)</vt:lpstr>
      <vt:lpstr>Unstructured Data</vt:lpstr>
      <vt:lpstr>Try it out</vt:lpstr>
      <vt:lpstr>Current Status</vt:lpstr>
      <vt:lpstr>Progress Overview</vt:lpstr>
      <vt:lpstr>(New) UI Framework</vt:lpstr>
      <vt:lpstr>Pilot DOE Deployment </vt:lpstr>
      <vt:lpstr>STIX Integration (Exporting STIX) </vt:lpstr>
      <vt:lpstr>ElasticSearch Compatability  (In Progress) </vt:lpstr>
      <vt:lpstr>Relation Extraction Integration</vt:lpstr>
      <vt:lpstr>Viz stuff (John + Amy) </vt:lpstr>
      <vt:lpstr>Next Steps – Stucco 2.0</vt:lpstr>
      <vt:lpstr>STIX Normalization</vt:lpstr>
      <vt:lpstr>STIX Normalization</vt:lpstr>
      <vt:lpstr>STIX Normalization</vt:lpstr>
      <vt:lpstr>STIX 2.0</vt:lpstr>
      <vt:lpstr>Knowledge Graph Store</vt:lpstr>
      <vt:lpstr>User Interface</vt:lpstr>
      <vt:lpstr>Unstructured Document Pipeline</vt:lpstr>
      <vt:lpstr>Relation Extraction Components </vt:lpstr>
      <vt:lpstr>Document Collection Pipeline</vt:lpstr>
      <vt:lpstr>Replace Entities with Representative</vt:lpstr>
      <vt:lpstr> What is Word2vec?</vt:lpstr>
      <vt:lpstr>Word2Vec: How We Use It</vt:lpstr>
      <vt:lpstr>Leveraging Known Relations</vt:lpstr>
      <vt:lpstr>Labeled Examples from (only) 128 Docs</vt:lpstr>
      <vt:lpstr>Kernel SVM  for Each Relation </vt:lpstr>
      <vt:lpstr>SVM’s Training (To Do Soon!) </vt:lpstr>
      <vt:lpstr>Document Relation Extraction Workflow </vt:lpstr>
      <vt:lpstr>Old Vs. New Relation Extraction Approach </vt:lpstr>
      <vt:lpstr>Plans &amp; Near-Future Work</vt:lpstr>
      <vt:lpstr>Papers and Presentations</vt:lpstr>
      <vt:lpstr>Transition Activities</vt:lpstr>
      <vt:lpstr>Benefits</vt:lpstr>
      <vt:lpstr>Contact Information</vt:lpstr>
    </vt:vector>
  </TitlesOfParts>
  <LinksUpToDate>false</LinksUpToDate>
  <SharedDoc>false</SharedDoc>
  <HyperlinkBase/>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 R&amp;D Showcase &amp; Technical Workshop Template- Early</dc:title>
  <dc:creator>MacBookPro</dc:creator>
  <cp:keywords>cybersecurity, research, development, R&amp;D, team, customers, industry</cp:keywords>
  <cp:lastModifiedBy>Bridges, Robert A.</cp:lastModifiedBy>
  <cp:revision>135</cp:revision>
  <cp:lastPrinted>2015-11-30T16:10:13Z</cp:lastPrinted>
  <dcterms:created xsi:type="dcterms:W3CDTF">2014-11-18T16:23:09Z</dcterms:created>
  <dcterms:modified xsi:type="dcterms:W3CDTF">2017-01-17T22:13:17Z</dcterms:modified>
</cp:coreProperties>
</file>